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1" r:id="rId1"/>
    <p:sldMasterId id="2147484160" r:id="rId2"/>
  </p:sldMasterIdLst>
  <p:notesMasterIdLst>
    <p:notesMasterId r:id="rId95"/>
  </p:notesMasterIdLst>
  <p:sldIdLst>
    <p:sldId id="558" r:id="rId3"/>
    <p:sldId id="559" r:id="rId4"/>
    <p:sldId id="560" r:id="rId5"/>
    <p:sldId id="561" r:id="rId6"/>
    <p:sldId id="562" r:id="rId7"/>
    <p:sldId id="563" r:id="rId8"/>
    <p:sldId id="623" r:id="rId9"/>
    <p:sldId id="624" r:id="rId10"/>
    <p:sldId id="625" r:id="rId11"/>
    <p:sldId id="626" r:id="rId12"/>
    <p:sldId id="627" r:id="rId13"/>
    <p:sldId id="628" r:id="rId14"/>
    <p:sldId id="629" r:id="rId15"/>
    <p:sldId id="631" r:id="rId16"/>
    <p:sldId id="632" r:id="rId17"/>
    <p:sldId id="633" r:id="rId18"/>
    <p:sldId id="634" r:id="rId19"/>
    <p:sldId id="635" r:id="rId20"/>
    <p:sldId id="636" r:id="rId21"/>
    <p:sldId id="637" r:id="rId22"/>
    <p:sldId id="638" r:id="rId23"/>
    <p:sldId id="639" r:id="rId24"/>
    <p:sldId id="565" r:id="rId25"/>
    <p:sldId id="556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73" r:id="rId34"/>
    <p:sldId id="640" r:id="rId35"/>
    <p:sldId id="642" r:id="rId36"/>
    <p:sldId id="645" r:id="rId37"/>
    <p:sldId id="651" r:id="rId38"/>
    <p:sldId id="646" r:id="rId39"/>
    <p:sldId id="647" r:id="rId40"/>
    <p:sldId id="648" r:id="rId41"/>
    <p:sldId id="574" r:id="rId42"/>
    <p:sldId id="577" r:id="rId43"/>
    <p:sldId id="576" r:id="rId44"/>
    <p:sldId id="578" r:id="rId45"/>
    <p:sldId id="575" r:id="rId46"/>
    <p:sldId id="579" r:id="rId47"/>
    <p:sldId id="580" r:id="rId48"/>
    <p:sldId id="581" r:id="rId49"/>
    <p:sldId id="582" r:id="rId50"/>
    <p:sldId id="583" r:id="rId51"/>
    <p:sldId id="584" r:id="rId52"/>
    <p:sldId id="585" r:id="rId53"/>
    <p:sldId id="586" r:id="rId54"/>
    <p:sldId id="587" r:id="rId55"/>
    <p:sldId id="588" r:id="rId56"/>
    <p:sldId id="589" r:id="rId57"/>
    <p:sldId id="590" r:id="rId58"/>
    <p:sldId id="591" r:id="rId59"/>
    <p:sldId id="592" r:id="rId60"/>
    <p:sldId id="593" r:id="rId61"/>
    <p:sldId id="594" r:id="rId62"/>
    <p:sldId id="595" r:id="rId63"/>
    <p:sldId id="596" r:id="rId64"/>
    <p:sldId id="597" r:id="rId65"/>
    <p:sldId id="598" r:id="rId66"/>
    <p:sldId id="599" r:id="rId67"/>
    <p:sldId id="600" r:id="rId68"/>
    <p:sldId id="601" r:id="rId69"/>
    <p:sldId id="602" r:id="rId70"/>
    <p:sldId id="603" r:id="rId71"/>
    <p:sldId id="604" r:id="rId72"/>
    <p:sldId id="605" r:id="rId73"/>
    <p:sldId id="606" r:id="rId74"/>
    <p:sldId id="607" r:id="rId75"/>
    <p:sldId id="608" r:id="rId76"/>
    <p:sldId id="609" r:id="rId77"/>
    <p:sldId id="610" r:id="rId78"/>
    <p:sldId id="611" r:id="rId79"/>
    <p:sldId id="614" r:id="rId80"/>
    <p:sldId id="657" r:id="rId81"/>
    <p:sldId id="618" r:id="rId82"/>
    <p:sldId id="658" r:id="rId83"/>
    <p:sldId id="659" r:id="rId84"/>
    <p:sldId id="660" r:id="rId85"/>
    <p:sldId id="616" r:id="rId86"/>
    <p:sldId id="617" r:id="rId87"/>
    <p:sldId id="621" r:id="rId88"/>
    <p:sldId id="652" r:id="rId89"/>
    <p:sldId id="653" r:id="rId90"/>
    <p:sldId id="654" r:id="rId91"/>
    <p:sldId id="655" r:id="rId92"/>
    <p:sldId id="656" r:id="rId93"/>
    <p:sldId id="557" r:id="rId94"/>
  </p:sldIdLst>
  <p:sldSz cx="9906000" cy="6858000" type="A4"/>
  <p:notesSz cx="9144000" cy="6858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0000FF"/>
    <a:srgbClr val="800000"/>
    <a:srgbClr val="FF0000"/>
    <a:srgbClr val="0066FF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8" autoAdjust="0"/>
    <p:restoredTop sz="87250" autoAdjust="0"/>
  </p:normalViewPr>
  <p:slideViewPr>
    <p:cSldViewPr>
      <p:cViewPr varScale="1">
        <p:scale>
          <a:sx n="77" d="100"/>
          <a:sy n="77" d="100"/>
        </p:scale>
        <p:origin x="1447" y="55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0" d="100"/>
          <a:sy n="130" d="100"/>
        </p:scale>
        <p:origin x="-1962" y="-78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16.wmf"/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3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3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3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33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3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4" Type="http://schemas.openxmlformats.org/officeDocument/2006/relationships/image" Target="../media/image43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4" Type="http://schemas.openxmlformats.org/officeDocument/2006/relationships/image" Target="../media/image54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4" Type="http://schemas.openxmlformats.org/officeDocument/2006/relationships/image" Target="../media/image5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emf"/><Relationship Id="rId1" Type="http://schemas.openxmlformats.org/officeDocument/2006/relationships/image" Target="../media/image56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56.emf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Relationship Id="rId4" Type="http://schemas.openxmlformats.org/officeDocument/2006/relationships/image" Target="../media/image72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7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Relationship Id="rId4" Type="http://schemas.openxmlformats.org/officeDocument/2006/relationships/image" Target="../media/image100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image" Target="../media/image101.emf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image" Target="../media/image114.emf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4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6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7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8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9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70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image" Target="../media/image165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image" Target="../media/image162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80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8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8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3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image" Target="../media/image184.emf"/><Relationship Id="rId6" Type="http://schemas.openxmlformats.org/officeDocument/2006/relationships/image" Target="../media/image183.emf"/><Relationship Id="rId5" Type="http://schemas.openxmlformats.org/officeDocument/2006/relationships/image" Target="../media/image188.emf"/><Relationship Id="rId4" Type="http://schemas.openxmlformats.org/officeDocument/2006/relationships/image" Target="../media/image18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14625" y="514350"/>
            <a:ext cx="371475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13B2CD4-F54E-4E2B-A1A0-C46F5CC43E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9618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g 模板 拷贝1"/>
          <p:cNvPicPr>
            <a:picLocks noChangeAspect="1" noChangeArrowheads="1"/>
          </p:cNvPicPr>
          <p:nvPr/>
        </p:nvPicPr>
        <p:blipFill>
          <a:blip r:embed="rId2" cstate="print"/>
          <a:srcRect t="18495"/>
          <a:stretch>
            <a:fillRect/>
          </a:stretch>
        </p:blipFill>
        <p:spPr bwMode="auto">
          <a:xfrm>
            <a:off x="0" y="1268413"/>
            <a:ext cx="9906000" cy="558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" y="115888"/>
            <a:ext cx="1428750" cy="942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09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809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5E392-8D6F-4538-B1C1-AE878A1280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E5773-BF39-4F1E-8787-AF2024AB92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115888"/>
            <a:ext cx="2228850" cy="5689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115888"/>
            <a:ext cx="6521450" cy="5689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35ED5-772F-4054-99C9-35A275C67A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1971" y="115889"/>
            <a:ext cx="7188729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95300" y="1279526"/>
            <a:ext cx="8915400" cy="4525963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DC6F2-E017-4CFD-A49D-7F75F5A383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F8CDA4-751B-467E-A106-1AFFC60A6E0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4492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B06EAC-2579-4A74-9080-07E9B7AFF04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434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62B2E-C9FE-440B-A4F8-84AA4E5970D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2058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6575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8300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BB6B5-A28A-4504-A215-9D2490823FC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6191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B043DD-DF33-4375-B745-EDDDE0E343E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5605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63AFE-DB12-4E48-91A2-72BBDBBCD46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3904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22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3AC05-2B2C-4F87-81CA-CC2BAADB6C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51267-D872-494C-AAA6-B68B290719A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3131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51211-6EB7-4765-9F7D-C0C32215694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8559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C6FA7-4DC9-425D-94F1-B999FAE47B6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481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6576" y="274639"/>
            <a:ext cx="707866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D2BFE1-11C0-4A89-9AAC-FC42A3BF319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63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202C5-7284-4F0D-9063-2CBF6D0254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27952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0" y="127952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C7ECD-377C-490E-860A-E89BCE8A0C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D6065-AEC9-48D0-8F5F-AF5CF65210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70AA7-B6D7-4C13-BDED-432E7E253D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CA134-8490-41EA-A25B-DDBDA562DC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CEAB5-F57A-4CFE-A1C2-5E85771304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324FA-5F14-4CCA-BAAB-855F763AF7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sg 模板 拷贝1"/>
          <p:cNvPicPr>
            <a:picLocks noChangeAspect="1" noChangeArrowheads="1"/>
          </p:cNvPicPr>
          <p:nvPr/>
        </p:nvPicPr>
        <p:blipFill>
          <a:blip r:embed="rId14" cstate="print"/>
          <a:srcRect t="17453"/>
          <a:stretch>
            <a:fillRect/>
          </a:stretch>
        </p:blipFill>
        <p:spPr bwMode="auto">
          <a:xfrm>
            <a:off x="0" y="1196975"/>
            <a:ext cx="9906000" cy="566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22500" y="115888"/>
            <a:ext cx="7188200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279525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0896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effectLst/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089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effectLst/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0896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effectLst/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AD236077-3259-4B52-BDA2-1AD2EB694E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08968" name="Rectangle 8"/>
          <p:cNvSpPr>
            <a:spLocks noChangeArrowheads="1"/>
          </p:cNvSpPr>
          <p:nvPr/>
        </p:nvSpPr>
        <p:spPr bwMode="auto">
          <a:xfrm>
            <a:off x="1835150" y="1052513"/>
            <a:ext cx="7720013" cy="338137"/>
          </a:xfrm>
          <a:prstGeom prst="rect">
            <a:avLst/>
          </a:prstGeom>
          <a:gradFill rotWithShape="1">
            <a:gsLst>
              <a:gs pos="0">
                <a:srgbClr val="044B54"/>
              </a:gs>
              <a:gs pos="100000">
                <a:srgbClr val="044B54">
                  <a:gamma/>
                  <a:tint val="63529"/>
                  <a:invGamma/>
                </a:srgb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47650" y="115888"/>
            <a:ext cx="1428750" cy="942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  <p:sldLayoutId id="2147484135" r:id="rId12"/>
  </p:sldLayoutIdLst>
  <p:transition spd="med"/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itchFamily="34" charset="0"/>
          <a:ea typeface="宋体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itchFamily="34" charset="0"/>
          <a:ea typeface="宋体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itchFamily="34" charset="0"/>
          <a:ea typeface="宋体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itchFamily="34" charset="0"/>
          <a:ea typeface="宋体" pitchFamily="2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itchFamily="34" charset="0"/>
          <a:ea typeface="宋体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itchFamily="34" charset="0"/>
          <a:ea typeface="宋体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itchFamily="34" charset="0"/>
          <a:ea typeface="宋体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just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just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just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u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just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just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6pPr>
      <a:lvl7pPr marL="2971800" indent="-228600" algn="just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7pPr>
      <a:lvl8pPr marL="3429000" indent="-228600" algn="just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8pPr>
      <a:lvl9pPr marL="3886200" indent="-228600" algn="just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D236077-3259-4B52-BDA2-1AD2EB694EA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802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3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3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3.png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image" Target="../media/image3.png"/><Relationship Id="rId7" Type="http://schemas.openxmlformats.org/officeDocument/2006/relationships/image" Target="../media/image37.wmf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3.bin"/><Relationship Id="rId11" Type="http://schemas.openxmlformats.org/officeDocument/2006/relationships/oleObject" Target="../embeddings/oleObject46.bin"/><Relationship Id="rId5" Type="http://schemas.openxmlformats.org/officeDocument/2006/relationships/image" Target="../media/image36.wmf"/><Relationship Id="rId10" Type="http://schemas.openxmlformats.org/officeDocument/2006/relationships/image" Target="../media/image38.wmf"/><Relationship Id="rId4" Type="http://schemas.openxmlformats.org/officeDocument/2006/relationships/oleObject" Target="../embeddings/oleObject42.bin"/><Relationship Id="rId9" Type="http://schemas.openxmlformats.org/officeDocument/2006/relationships/oleObject" Target="../embeddings/oleObject4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3.png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3.png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50.emf"/><Relationship Id="rId3" Type="http://schemas.openxmlformats.org/officeDocument/2006/relationships/image" Target="../media/image3.png"/><Relationship Id="rId7" Type="http://schemas.openxmlformats.org/officeDocument/2006/relationships/image" Target="../media/image47.emf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49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image" Target="../media/image3.png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60.bin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9.bin"/><Relationship Id="rId9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image" Target="../media/image3.png"/><Relationship Id="rId7" Type="http://schemas.openxmlformats.org/officeDocument/2006/relationships/image" Target="../media/image57.emf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59.emf"/><Relationship Id="rId5" Type="http://schemas.openxmlformats.org/officeDocument/2006/relationships/image" Target="../media/image56.emf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63.emf"/><Relationship Id="rId3" Type="http://schemas.openxmlformats.org/officeDocument/2006/relationships/image" Target="../media/image3.png"/><Relationship Id="rId7" Type="http://schemas.openxmlformats.org/officeDocument/2006/relationships/image" Target="../media/image59.emf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67.emf"/><Relationship Id="rId3" Type="http://schemas.openxmlformats.org/officeDocument/2006/relationships/image" Target="../media/image3.png"/><Relationship Id="rId7" Type="http://schemas.openxmlformats.org/officeDocument/2006/relationships/image" Target="../media/image64.emf"/><Relationship Id="rId12" Type="http://schemas.openxmlformats.org/officeDocument/2006/relationships/oleObject" Target="../embeddings/oleObject7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66.emf"/><Relationship Id="rId5" Type="http://schemas.openxmlformats.org/officeDocument/2006/relationships/image" Target="../media/image56.emf"/><Relationship Id="rId15" Type="http://schemas.openxmlformats.org/officeDocument/2006/relationships/image" Target="../media/image68.e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65.emf"/><Relationship Id="rId14" Type="http://schemas.openxmlformats.org/officeDocument/2006/relationships/oleObject" Target="../embeddings/oleObject7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image" Target="../media/image3.png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72.emf"/><Relationship Id="rId5" Type="http://schemas.openxmlformats.org/officeDocument/2006/relationships/image" Target="../media/image69.e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8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8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85.bin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3" Type="http://schemas.openxmlformats.org/officeDocument/2006/relationships/image" Target="../media/image3.png"/><Relationship Id="rId7" Type="http://schemas.openxmlformats.org/officeDocument/2006/relationships/image" Target="../media/image98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87.bin"/><Relationship Id="rId11" Type="http://schemas.openxmlformats.org/officeDocument/2006/relationships/image" Target="../media/image100.emf"/><Relationship Id="rId5" Type="http://schemas.openxmlformats.org/officeDocument/2006/relationships/image" Target="../media/image97.emf"/><Relationship Id="rId10" Type="http://schemas.openxmlformats.org/officeDocument/2006/relationships/oleObject" Target="../embeddings/oleObject89.bin"/><Relationship Id="rId4" Type="http://schemas.openxmlformats.org/officeDocument/2006/relationships/oleObject" Target="../embeddings/oleObject86.bin"/><Relationship Id="rId9" Type="http://schemas.openxmlformats.org/officeDocument/2006/relationships/image" Target="../media/image9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13" Type="http://schemas.openxmlformats.org/officeDocument/2006/relationships/image" Target="../media/image105.emf"/><Relationship Id="rId3" Type="http://schemas.openxmlformats.org/officeDocument/2006/relationships/image" Target="../media/image3.png"/><Relationship Id="rId7" Type="http://schemas.openxmlformats.org/officeDocument/2006/relationships/image" Target="../media/image102.emf"/><Relationship Id="rId12" Type="http://schemas.openxmlformats.org/officeDocument/2006/relationships/oleObject" Target="../embeddings/oleObject9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104.emf"/><Relationship Id="rId5" Type="http://schemas.openxmlformats.org/officeDocument/2006/relationships/image" Target="../media/image101.emf"/><Relationship Id="rId15" Type="http://schemas.openxmlformats.org/officeDocument/2006/relationships/image" Target="../media/image106.emf"/><Relationship Id="rId10" Type="http://schemas.openxmlformats.org/officeDocument/2006/relationships/oleObject" Target="../embeddings/oleObject93.bin"/><Relationship Id="rId4" Type="http://schemas.openxmlformats.org/officeDocument/2006/relationships/oleObject" Target="../embeddings/oleObject90.bin"/><Relationship Id="rId9" Type="http://schemas.openxmlformats.org/officeDocument/2006/relationships/image" Target="../media/image103.emf"/><Relationship Id="rId14" Type="http://schemas.openxmlformats.org/officeDocument/2006/relationships/oleObject" Target="../embeddings/oleObject95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3" Type="http://schemas.openxmlformats.org/officeDocument/2006/relationships/image" Target="../media/image3.png"/><Relationship Id="rId7" Type="http://schemas.openxmlformats.org/officeDocument/2006/relationships/image" Target="../media/image108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107.e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10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oleObject" Target="../embeddings/oleObject103.bin"/><Relationship Id="rId3" Type="http://schemas.openxmlformats.org/officeDocument/2006/relationships/image" Target="../media/image3.png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17.emf"/><Relationship Id="rId17" Type="http://schemas.openxmlformats.org/officeDocument/2006/relationships/image" Target="../media/image121.png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19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4.e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5" Type="http://schemas.openxmlformats.org/officeDocument/2006/relationships/oleObject" Target="../embeddings/oleObject104.bin"/><Relationship Id="rId10" Type="http://schemas.openxmlformats.org/officeDocument/2006/relationships/image" Target="../media/image116.emf"/><Relationship Id="rId4" Type="http://schemas.openxmlformats.org/officeDocument/2006/relationships/image" Target="../media/image120.png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11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13" Type="http://schemas.openxmlformats.org/officeDocument/2006/relationships/image" Target="../media/image129.e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06.bin"/><Relationship Id="rId12" Type="http://schemas.openxmlformats.org/officeDocument/2006/relationships/oleObject" Target="../embeddings/oleObject107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7.emf"/><Relationship Id="rId11" Type="http://schemas.openxmlformats.org/officeDocument/2006/relationships/image" Target="../media/image133.png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132.png"/><Relationship Id="rId4" Type="http://schemas.openxmlformats.org/officeDocument/2006/relationships/image" Target="../media/image130.png"/><Relationship Id="rId9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3.png"/><Relationship Id="rId7" Type="http://schemas.openxmlformats.org/officeDocument/2006/relationships/image" Target="../media/image142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46.png"/><Relationship Id="rId5" Type="http://schemas.openxmlformats.org/officeDocument/2006/relationships/image" Target="../media/image141.emf"/><Relationship Id="rId10" Type="http://schemas.openxmlformats.org/officeDocument/2006/relationships/image" Target="../media/image145.png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62.emf"/><Relationship Id="rId4" Type="http://schemas.openxmlformats.org/officeDocument/2006/relationships/oleObject" Target="../embeddings/oleObject11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2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164.emf"/><Relationship Id="rId4" Type="http://schemas.openxmlformats.org/officeDocument/2006/relationships/oleObject" Target="../embeddings/oleObject11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2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165.emf"/><Relationship Id="rId4" Type="http://schemas.openxmlformats.org/officeDocument/2006/relationships/oleObject" Target="../embeddings/oleObject114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2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166.emf"/><Relationship Id="rId4" Type="http://schemas.openxmlformats.org/officeDocument/2006/relationships/oleObject" Target="../embeddings/oleObject116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2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19.bin"/><Relationship Id="rId5" Type="http://schemas.openxmlformats.org/officeDocument/2006/relationships/image" Target="../media/image167.emf"/><Relationship Id="rId4" Type="http://schemas.openxmlformats.org/officeDocument/2006/relationships/oleObject" Target="../embeddings/oleObject118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2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68.emf"/><Relationship Id="rId4" Type="http://schemas.openxmlformats.org/officeDocument/2006/relationships/oleObject" Target="../embeddings/oleObject120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2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169.emf"/><Relationship Id="rId4" Type="http://schemas.openxmlformats.org/officeDocument/2006/relationships/oleObject" Target="../embeddings/oleObject122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2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25.bin"/><Relationship Id="rId5" Type="http://schemas.openxmlformats.org/officeDocument/2006/relationships/image" Target="../media/image170.emf"/><Relationship Id="rId4" Type="http://schemas.openxmlformats.org/officeDocument/2006/relationships/oleObject" Target="../embeddings/oleObject124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3" Type="http://schemas.openxmlformats.org/officeDocument/2006/relationships/image" Target="../media/image3.png"/><Relationship Id="rId7" Type="http://schemas.openxmlformats.org/officeDocument/2006/relationships/image" Target="../media/image174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73.png"/><Relationship Id="rId11" Type="http://schemas.openxmlformats.org/officeDocument/2006/relationships/image" Target="../media/image167.emf"/><Relationship Id="rId5" Type="http://schemas.openxmlformats.org/officeDocument/2006/relationships/image" Target="../media/image172.png"/><Relationship Id="rId10" Type="http://schemas.openxmlformats.org/officeDocument/2006/relationships/oleObject" Target="../embeddings/oleObject127.bin"/><Relationship Id="rId4" Type="http://schemas.openxmlformats.org/officeDocument/2006/relationships/image" Target="../media/image171.png"/><Relationship Id="rId9" Type="http://schemas.openxmlformats.org/officeDocument/2006/relationships/image" Target="../media/image165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3.png"/><Relationship Id="rId7" Type="http://schemas.openxmlformats.org/officeDocument/2006/relationships/image" Target="../media/image16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29.bin"/><Relationship Id="rId5" Type="http://schemas.openxmlformats.org/officeDocument/2006/relationships/image" Target="../media/image162.emf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17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3" Type="http://schemas.openxmlformats.org/officeDocument/2006/relationships/image" Target="../media/image3.png"/><Relationship Id="rId7" Type="http://schemas.openxmlformats.org/officeDocument/2006/relationships/image" Target="../media/image179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62.e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178.png"/><Relationship Id="rId9" Type="http://schemas.openxmlformats.org/officeDocument/2006/relationships/image" Target="../media/image17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33.bin"/><Relationship Id="rId5" Type="http://schemas.openxmlformats.org/officeDocument/2006/relationships/image" Target="../media/image180.emf"/><Relationship Id="rId4" Type="http://schemas.openxmlformats.org/officeDocument/2006/relationships/oleObject" Target="../embeddings/oleObject13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3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6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35.bin"/><Relationship Id="rId5" Type="http://schemas.openxmlformats.org/officeDocument/2006/relationships/image" Target="../media/image181.emf"/><Relationship Id="rId4" Type="http://schemas.openxmlformats.org/officeDocument/2006/relationships/oleObject" Target="../embeddings/oleObject134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2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37.bin"/><Relationship Id="rId5" Type="http://schemas.openxmlformats.org/officeDocument/2006/relationships/image" Target="../media/image163.emf"/><Relationship Id="rId4" Type="http://schemas.openxmlformats.org/officeDocument/2006/relationships/oleObject" Target="../embeddings/oleObject136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182.emf"/><Relationship Id="rId4" Type="http://schemas.openxmlformats.org/officeDocument/2006/relationships/oleObject" Target="../embeddings/oleObject138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13" Type="http://schemas.openxmlformats.org/officeDocument/2006/relationships/image" Target="../media/image188.emf"/><Relationship Id="rId3" Type="http://schemas.openxmlformats.org/officeDocument/2006/relationships/image" Target="../media/image3.png"/><Relationship Id="rId7" Type="http://schemas.openxmlformats.org/officeDocument/2006/relationships/image" Target="../media/image185.emf"/><Relationship Id="rId12" Type="http://schemas.openxmlformats.org/officeDocument/2006/relationships/oleObject" Target="../embeddings/oleObject14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141.bin"/><Relationship Id="rId11" Type="http://schemas.openxmlformats.org/officeDocument/2006/relationships/image" Target="../media/image187.emf"/><Relationship Id="rId5" Type="http://schemas.openxmlformats.org/officeDocument/2006/relationships/image" Target="../media/image184.emf"/><Relationship Id="rId15" Type="http://schemas.openxmlformats.org/officeDocument/2006/relationships/image" Target="../media/image183.emf"/><Relationship Id="rId10" Type="http://schemas.openxmlformats.org/officeDocument/2006/relationships/oleObject" Target="../embeddings/oleObject143.bin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186.emf"/><Relationship Id="rId14" Type="http://schemas.openxmlformats.org/officeDocument/2006/relationships/oleObject" Target="../embeddings/oleObject145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9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3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4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hyperlink" Target="mailto:chenwu@seu.edu.cn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00672" y="2132856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44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现代电力电子电路</a:t>
            </a:r>
            <a:r>
              <a:rPr lang="en-US" altLang="zh-CN" sz="44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》</a:t>
            </a:r>
            <a:endParaRPr lang="zh-CN" altLang="en-US" sz="44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3243" y="3717032"/>
            <a:ext cx="383951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陈武</a:t>
            </a:r>
            <a:endParaRPr lang="en-US" altLang="zh-CN" sz="4400" dirty="0" smtClean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(chenwu@seu.edu.cn)</a:t>
            </a:r>
            <a:endParaRPr lang="zh-CN" altLang="en-US" sz="30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 flipH="1">
            <a:off x="6111875" y="1676400"/>
            <a:ext cx="1203325" cy="35052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3962400" y="1828800"/>
          <a:ext cx="4953000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6" name="VISIO" r:id="rId4" imgW="3758040" imgH="2463120" progId="Visio.Drawing.5">
                  <p:embed/>
                </p:oleObj>
              </mc:Choice>
              <mc:Fallback>
                <p:oleObj name="VISIO" r:id="rId4" imgW="3758040" imgH="246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828800"/>
                        <a:ext cx="4953000" cy="323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3810000" y="1600200"/>
            <a:ext cx="0" cy="381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0" y="2209800"/>
          <a:ext cx="3851275" cy="249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7" name="VISIO" r:id="rId6" imgW="2322360" imgH="1501920" progId="Visio.Drawing.5">
                  <p:embed/>
                </p:oleObj>
              </mc:Choice>
              <mc:Fallback>
                <p:oleObj name="VISIO" r:id="rId6" imgW="2322360" imgH="15019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09800"/>
                        <a:ext cx="3851275" cy="249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260571" y="136029"/>
            <a:ext cx="632096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—RCD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箝位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4239510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315200" y="1676400"/>
            <a:ext cx="111125" cy="35052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3962400" y="1828800"/>
          <a:ext cx="4953000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0" name="VISIO" r:id="rId4" imgW="3758040" imgH="2463120" progId="Visio.Drawing.5">
                  <p:embed/>
                </p:oleObj>
              </mc:Choice>
              <mc:Fallback>
                <p:oleObj name="VISIO" r:id="rId4" imgW="3758040" imgH="246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828800"/>
                        <a:ext cx="4953000" cy="323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3810000" y="1600200"/>
            <a:ext cx="0" cy="381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0" y="2286000"/>
          <a:ext cx="3851275" cy="249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1" name="VISIO" r:id="rId6" imgW="2322360" imgH="1501920" progId="Visio.Drawing.5">
                  <p:embed/>
                </p:oleObj>
              </mc:Choice>
              <mc:Fallback>
                <p:oleObj name="VISIO" r:id="rId6" imgW="2322360" imgH="15019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0"/>
                        <a:ext cx="3851275" cy="249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260571" y="136029"/>
            <a:ext cx="632096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—RCD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箝位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4239510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 flipH="1">
            <a:off x="7426325" y="1676400"/>
            <a:ext cx="704850" cy="35052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3962400" y="1828800"/>
          <a:ext cx="4953000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4" name="VISIO" r:id="rId4" imgW="3758040" imgH="2463120" progId="Visio.Drawing.5">
                  <p:embed/>
                </p:oleObj>
              </mc:Choice>
              <mc:Fallback>
                <p:oleObj name="VISIO" r:id="rId4" imgW="3758040" imgH="246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828800"/>
                        <a:ext cx="4953000" cy="323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0" y="2286000"/>
          <a:ext cx="3851275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5" name="VISIO" r:id="rId6" imgW="2322360" imgH="1489680" progId="Visio.Drawing.5">
                  <p:embed/>
                </p:oleObj>
              </mc:Choice>
              <mc:Fallback>
                <p:oleObj name="VISIO" r:id="rId6" imgW="2322360" imgH="148968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0"/>
                        <a:ext cx="3851275" cy="247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3810000" y="1600200"/>
            <a:ext cx="0" cy="381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60571" y="136029"/>
            <a:ext cx="632096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—RCD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箝位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4239510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523542"/>
              </p:ext>
            </p:extLst>
          </p:nvPr>
        </p:nvGraphicFramePr>
        <p:xfrm>
          <a:off x="4953000" y="677862"/>
          <a:ext cx="3979863" cy="271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77" name="VISIO" r:id="rId4" imgW="2660400" imgH="1815840" progId="Visio.Drawing.6">
                  <p:embed/>
                </p:oleObj>
              </mc:Choice>
              <mc:Fallback>
                <p:oleObj name="VISIO" r:id="rId4" imgW="2660400" imgH="1815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677862"/>
                        <a:ext cx="3979863" cy="271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0" y="2057400"/>
          <a:ext cx="4495800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78" name="VISIO" r:id="rId6" imgW="2613600" imgH="1553760" progId="Visio.Drawing.5">
                  <p:embed/>
                </p:oleObj>
              </mc:Choice>
              <mc:Fallback>
                <p:oleObj name="VISIO" r:id="rId6" imgW="2613600" imgH="155376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57400"/>
                        <a:ext cx="4495800" cy="267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4953000" y="3886200"/>
          <a:ext cx="3990975" cy="275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79" name="VISIO" r:id="rId8" imgW="2660400" imgH="1839240" progId="Visio.Drawing.6">
                  <p:embed/>
                </p:oleObj>
              </mc:Choice>
              <mc:Fallback>
                <p:oleObj name="VISIO" r:id="rId8" imgW="2660400" imgH="1839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86200"/>
                        <a:ext cx="3990975" cy="275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066800" y="2438400"/>
            <a:ext cx="533400" cy="1676400"/>
          </a:xfrm>
          <a:prstGeom prst="ellipse">
            <a:avLst/>
          </a:pr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 rot="1800000">
            <a:off x="4191000" y="4572000"/>
            <a:ext cx="990600" cy="609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rot="19800000">
            <a:off x="4191000" y="3200400"/>
            <a:ext cx="990600" cy="609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260571" y="136029"/>
            <a:ext cx="653255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有源箝位</a:t>
            </a:r>
            <a:endParaRPr lang="zh-CN" altLang="en-US" sz="33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169024" y="3571470"/>
            <a:ext cx="43524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双向磁化，提高变压器利用率</a:t>
            </a:r>
            <a:endParaRPr lang="zh-CN" altLang="en-US" sz="25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510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762500" y="1143000"/>
            <a:ext cx="917575" cy="51816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4191000" y="1371600"/>
          <a:ext cx="4724400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46" name="VISIO" r:id="rId4" imgW="3758040" imgH="3633120" progId="Visio.Drawing.5">
                  <p:embed/>
                </p:oleObj>
              </mc:Choice>
              <mc:Fallback>
                <p:oleObj name="VISIO" r:id="rId4" imgW="3758040" imgH="363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371600"/>
                        <a:ext cx="4724400" cy="455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/>
        </p:nvGraphicFramePr>
        <p:xfrm>
          <a:off x="457200" y="2209800"/>
          <a:ext cx="365283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47" name="VISIO" r:id="rId6" imgW="2431440" imgH="1507320" progId="Visio.Drawing.6">
                  <p:embed/>
                </p:oleObj>
              </mc:Choice>
              <mc:Fallback>
                <p:oleObj name="VISIO" r:id="rId6" imgW="2431440" imgH="1507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3652838" cy="226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260571" y="136029"/>
            <a:ext cx="653255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有源箝位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535469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457200" y="2209800"/>
          <a:ext cx="36449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0" name="VISIO" r:id="rId4" imgW="2429280" imgH="1507320" progId="Visio.Drawing.6">
                  <p:embed/>
                </p:oleObj>
              </mc:Choice>
              <mc:Fallback>
                <p:oleObj name="VISIO" r:id="rId4" imgW="2429280" imgH="1507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3644900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 flipH="1">
            <a:off x="5680075" y="1143000"/>
            <a:ext cx="215900" cy="51816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191000" y="1371600"/>
          <a:ext cx="4724400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1" name="VISIO" r:id="rId6" imgW="3758040" imgH="3633120" progId="Visio.Drawing.5">
                  <p:embed/>
                </p:oleObj>
              </mc:Choice>
              <mc:Fallback>
                <p:oleObj name="VISIO" r:id="rId6" imgW="3758040" imgH="363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371600"/>
                        <a:ext cx="4724400" cy="455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260571" y="136029"/>
            <a:ext cx="653255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有源箝位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535469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457200" y="2209800"/>
          <a:ext cx="36449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4" name="VISIO" r:id="rId4" imgW="2429280" imgH="1507320" progId="Visio.Drawing.6">
                  <p:embed/>
                </p:oleObj>
              </mc:Choice>
              <mc:Fallback>
                <p:oleObj name="VISIO" r:id="rId4" imgW="2429280" imgH="1507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3644900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895975" y="1143000"/>
            <a:ext cx="360363" cy="51816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4191000" y="1371600"/>
          <a:ext cx="4724400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5" name="VISIO" r:id="rId6" imgW="3758040" imgH="3633120" progId="Visio.Drawing.5">
                  <p:embed/>
                </p:oleObj>
              </mc:Choice>
              <mc:Fallback>
                <p:oleObj name="VISIO" r:id="rId6" imgW="3758040" imgH="363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371600"/>
                        <a:ext cx="4724400" cy="455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260571" y="136029"/>
            <a:ext cx="653255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有源箝位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535469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457200" y="2209800"/>
          <a:ext cx="36449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18" name="VISIO" r:id="rId4" imgW="2429280" imgH="1507320" progId="Visio.Drawing.6">
                  <p:embed/>
                </p:oleObj>
              </mc:Choice>
              <mc:Fallback>
                <p:oleObj name="VISIO" r:id="rId4" imgW="2429280" imgH="1507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3644900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 flipH="1">
            <a:off x="6256338" y="1143000"/>
            <a:ext cx="539750" cy="51816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4191000" y="1371600"/>
          <a:ext cx="4724400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19" name="VISIO" r:id="rId6" imgW="3758040" imgH="3633120" progId="Visio.Drawing.5">
                  <p:embed/>
                </p:oleObj>
              </mc:Choice>
              <mc:Fallback>
                <p:oleObj name="VISIO" r:id="rId6" imgW="3758040" imgH="363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371600"/>
                        <a:ext cx="4724400" cy="455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260571" y="136029"/>
            <a:ext cx="653255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有源箝位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535469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457200" y="2209800"/>
          <a:ext cx="36449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2" name="VISIO" r:id="rId4" imgW="2429280" imgH="1507320" progId="Visio.Drawing.6">
                  <p:embed/>
                </p:oleObj>
              </mc:Choice>
              <mc:Fallback>
                <p:oleObj name="VISIO" r:id="rId4" imgW="2429280" imgH="1507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3644900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796088" y="1143000"/>
            <a:ext cx="595312" cy="51816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4191000" y="1371600"/>
          <a:ext cx="4724400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3" name="VISIO" r:id="rId6" imgW="3758040" imgH="3633120" progId="Visio.Drawing.5">
                  <p:embed/>
                </p:oleObj>
              </mc:Choice>
              <mc:Fallback>
                <p:oleObj name="VISIO" r:id="rId6" imgW="3758040" imgH="363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371600"/>
                        <a:ext cx="4724400" cy="455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260571" y="136029"/>
            <a:ext cx="653255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有源箝位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535469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457200" y="2209800"/>
          <a:ext cx="36449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6" name="VISIO" r:id="rId4" imgW="2429280" imgH="1507320" progId="Visio.Drawing.6">
                  <p:embed/>
                </p:oleObj>
              </mc:Choice>
              <mc:Fallback>
                <p:oleObj name="VISIO" r:id="rId4" imgW="2429280" imgH="1507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3644900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 flipH="1">
            <a:off x="7391400" y="1143000"/>
            <a:ext cx="90488" cy="51816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4191000" y="1371600"/>
          <a:ext cx="4724400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7" name="VISIO" r:id="rId6" imgW="3758040" imgH="3633120" progId="Visio.Drawing.5">
                  <p:embed/>
                </p:oleObj>
              </mc:Choice>
              <mc:Fallback>
                <p:oleObj name="VISIO" r:id="rId6" imgW="3758040" imgH="363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371600"/>
                        <a:ext cx="4724400" cy="455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260571" y="136029"/>
            <a:ext cx="653255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有源箝位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535469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76536" y="1844824"/>
            <a:ext cx="504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电力电子技术</a:t>
            </a:r>
            <a:endParaRPr lang="zh-CN" altLang="en-US" sz="40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68624" y="1772816"/>
            <a:ext cx="2520280" cy="3639889"/>
            <a:chOff x="1568624" y="1772816"/>
            <a:chExt cx="2520280" cy="3639889"/>
          </a:xfrm>
        </p:grpSpPr>
        <p:sp>
          <p:nvSpPr>
            <p:cNvPr id="6" name="TextBox 5"/>
            <p:cNvSpPr txBox="1"/>
            <p:nvPr/>
          </p:nvSpPr>
          <p:spPr>
            <a:xfrm>
              <a:off x="2216696" y="1772816"/>
              <a:ext cx="18002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400" dirty="0" smtClean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器件</a:t>
              </a:r>
              <a:endParaRPr lang="zh-CN" altLang="en-US" sz="34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44688" y="3212976"/>
              <a:ext cx="18002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400" dirty="0" smtClean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电路</a:t>
              </a:r>
              <a:endParaRPr lang="zh-CN" altLang="en-US" sz="34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8704" y="4797152"/>
              <a:ext cx="18002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400" dirty="0" smtClean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控制</a:t>
              </a:r>
              <a:endParaRPr lang="zh-CN" altLang="en-US" sz="34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9" name="左大括号 8"/>
            <p:cNvSpPr/>
            <p:nvPr/>
          </p:nvSpPr>
          <p:spPr>
            <a:xfrm>
              <a:off x="1568624" y="2132856"/>
              <a:ext cx="432048" cy="3024336"/>
            </a:xfrm>
            <a:prstGeom prst="leftBrace">
              <a:avLst>
                <a:gd name="adj1" fmla="val 37728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54873" y="5129678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要求：“三高一低”</a:t>
            </a:r>
            <a:endParaRPr lang="zh-CN" altLang="en-US" sz="4000" b="1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28864" y="2348880"/>
            <a:ext cx="3875951" cy="2304256"/>
            <a:chOff x="3728864" y="2348880"/>
            <a:chExt cx="3875951" cy="2304256"/>
          </a:xfrm>
        </p:grpSpPr>
        <p:sp>
          <p:nvSpPr>
            <p:cNvPr id="11" name="左大括号 10"/>
            <p:cNvSpPr/>
            <p:nvPr/>
          </p:nvSpPr>
          <p:spPr>
            <a:xfrm>
              <a:off x="4232920" y="2636912"/>
              <a:ext cx="432048" cy="1800200"/>
            </a:xfrm>
            <a:prstGeom prst="leftBrace">
              <a:avLst>
                <a:gd name="adj1" fmla="val 37728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28864" y="2924944"/>
              <a:ext cx="43204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400" dirty="0" smtClean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分</a:t>
              </a:r>
              <a:endParaRPr lang="en-US" altLang="zh-CN" sz="34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  <a:p>
              <a:r>
                <a:rPr lang="zh-CN" altLang="en-US" sz="3400" dirty="0" smtClean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类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80992" y="2348880"/>
              <a:ext cx="272382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300" dirty="0" smtClean="0">
                  <a:latin typeface="华文行楷" pitchFamily="2" charset="-122"/>
                  <a:ea typeface="华文行楷" pitchFamily="2" charset="-122"/>
                </a:rPr>
                <a:t>变换电流形式</a:t>
              </a:r>
              <a:endParaRPr lang="zh-CN" altLang="en-US" sz="3300" dirty="0"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80992" y="3212976"/>
              <a:ext cx="272382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300" dirty="0" smtClean="0">
                  <a:latin typeface="华文行楷" pitchFamily="2" charset="-122"/>
                  <a:ea typeface="华文行楷" pitchFamily="2" charset="-122"/>
                </a:rPr>
                <a:t>能量流动方向</a:t>
              </a:r>
              <a:endParaRPr lang="zh-CN" altLang="en-US" sz="3300" dirty="0"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3000" y="4052972"/>
              <a:ext cx="187743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300" dirty="0" smtClean="0">
                  <a:latin typeface="华文行楷" pitchFamily="2" charset="-122"/>
                  <a:ea typeface="华文行楷" pitchFamily="2" charset="-122"/>
                </a:rPr>
                <a:t>电气隔离</a:t>
              </a:r>
              <a:endParaRPr lang="zh-CN" altLang="en-US" sz="3300" dirty="0">
                <a:latin typeface="华文行楷" pitchFamily="2" charset="-122"/>
                <a:ea typeface="华文行楷" pitchFamily="2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31567" y="92532"/>
            <a:ext cx="15789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引言</a:t>
            </a:r>
            <a:endParaRPr lang="zh-CN" altLang="en-US" sz="33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457200" y="2209800"/>
          <a:ext cx="3644900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2" name="VISIO" r:id="rId4" imgW="2429280" imgH="1501200" progId="Visio.Drawing.6">
                  <p:embed/>
                </p:oleObj>
              </mc:Choice>
              <mc:Fallback>
                <p:oleObj name="VISIO" r:id="rId4" imgW="2429280" imgH="15012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3644900" cy="225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481888" y="1143000"/>
            <a:ext cx="671512" cy="51816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4191000" y="1371600"/>
          <a:ext cx="4724400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3" name="VISIO" r:id="rId6" imgW="3758040" imgH="3633120" progId="Visio.Drawing.5">
                  <p:embed/>
                </p:oleObj>
              </mc:Choice>
              <mc:Fallback>
                <p:oleObj name="VISIO" r:id="rId6" imgW="3758040" imgH="363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371600"/>
                        <a:ext cx="4724400" cy="455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2260571" y="136029"/>
            <a:ext cx="653255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有源箝位</a:t>
            </a:r>
            <a:endParaRPr lang="zh-CN" altLang="en-US" sz="33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008784" y="6196795"/>
            <a:ext cx="43524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双向磁化，提高变压器利用率</a:t>
            </a:r>
            <a:endParaRPr lang="zh-CN" altLang="en-US" sz="25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5469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28664" y="164540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双管正激变换器</a:t>
            </a:r>
            <a:endParaRPr lang="zh-CN" altLang="en-US" sz="3000" dirty="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5105400" y="1371600"/>
          <a:ext cx="376396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3" name="VISIO" r:id="rId4" imgW="3141360" imgH="1757160" progId="Visio.Drawing.5">
                  <p:embed/>
                </p:oleObj>
              </mc:Choice>
              <mc:Fallback>
                <p:oleObj name="VISIO" r:id="rId4" imgW="3141360" imgH="175716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371600"/>
                        <a:ext cx="3763963" cy="210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/>
          <p:cNvGraphicFramePr>
            <a:graphicFrameLocks noChangeAspect="1"/>
          </p:cNvGraphicFramePr>
          <p:nvPr/>
        </p:nvGraphicFramePr>
        <p:xfrm>
          <a:off x="2819400" y="3962400"/>
          <a:ext cx="3768725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4" name="VISIO" r:id="rId6" imgW="3141360" imgH="1605600" progId="Visio.Drawing.5">
                  <p:embed/>
                </p:oleObj>
              </mc:Choice>
              <mc:Fallback>
                <p:oleObj name="VISIO" r:id="rId6" imgW="3141360" imgH="160560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962400"/>
                        <a:ext cx="3768725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2209800" y="4648200"/>
            <a:ext cx="685800" cy="609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152400" y="1447800"/>
          <a:ext cx="4175125" cy="195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5" name="VISIO" r:id="rId8" imgW="2781720" imgH="1301760" progId="Visio.Drawing.5">
                  <p:embed/>
                </p:oleObj>
              </mc:Choice>
              <mc:Fallback>
                <p:oleObj name="VISIO" r:id="rId8" imgW="2781720" imgH="130176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47800"/>
                        <a:ext cx="4175125" cy="195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11"/>
          <p:cNvSpPr>
            <a:spLocks noChangeArrowheads="1"/>
          </p:cNvSpPr>
          <p:nvPr/>
        </p:nvSpPr>
        <p:spPr bwMode="auto">
          <a:xfrm>
            <a:off x="4267200" y="2438400"/>
            <a:ext cx="685800" cy="609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48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28664" y="164540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双管正激变换器</a:t>
            </a:r>
            <a:endParaRPr lang="zh-CN" altLang="en-US" sz="3000" dirty="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01370"/>
              </p:ext>
            </p:extLst>
          </p:nvPr>
        </p:nvGraphicFramePr>
        <p:xfrm>
          <a:off x="658688" y="1124744"/>
          <a:ext cx="3768725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9" name="VISIO" r:id="rId4" imgW="3141360" imgH="1605600" progId="Visio.Drawing.6">
                  <p:embed/>
                </p:oleObj>
              </mc:Choice>
              <mc:Fallback>
                <p:oleObj name="VISIO" r:id="rId4" imgW="3141360" imgH="1605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688" y="1124744"/>
                        <a:ext cx="3768725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315290"/>
              </p:ext>
            </p:extLst>
          </p:nvPr>
        </p:nvGraphicFramePr>
        <p:xfrm>
          <a:off x="5105276" y="3791744"/>
          <a:ext cx="4240212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0" name="VISIO" r:id="rId6" imgW="3142440" imgH="1585440" progId="Visio.Drawing.5">
                  <p:embed/>
                </p:oleObj>
              </mc:Choice>
              <mc:Fallback>
                <p:oleObj name="VISIO" r:id="rId6" imgW="3142440" imgH="158544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276" y="3791744"/>
                        <a:ext cx="4240212" cy="21399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4316288" y="4706144"/>
            <a:ext cx="762000" cy="609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V="1">
            <a:off x="938088" y="1124744"/>
            <a:ext cx="0" cy="190500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 flipV="1">
            <a:off x="931738" y="1124744"/>
            <a:ext cx="125095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2182688" y="1124744"/>
            <a:ext cx="0" cy="190500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931738" y="3029744"/>
            <a:ext cx="125095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 type="triangle" w="sm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651895"/>
              </p:ext>
            </p:extLst>
          </p:nvPr>
        </p:nvGraphicFramePr>
        <p:xfrm>
          <a:off x="5078288" y="1124744"/>
          <a:ext cx="3768725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1" name="VISIO" r:id="rId8" imgW="3141360" imgH="1605600" progId="Visio.Drawing.5">
                  <p:embed/>
                </p:oleObj>
              </mc:Choice>
              <mc:Fallback>
                <p:oleObj name="VISIO" r:id="rId8" imgW="3141360" imgH="160560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288" y="1124744"/>
                        <a:ext cx="3768725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Line 11"/>
          <p:cNvSpPr>
            <a:spLocks noChangeShapeType="1"/>
          </p:cNvSpPr>
          <p:nvPr/>
        </p:nvSpPr>
        <p:spPr bwMode="auto">
          <a:xfrm flipV="1">
            <a:off x="6068888" y="1124744"/>
            <a:ext cx="0" cy="129540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6068888" y="1124744"/>
            <a:ext cx="53340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6602288" y="1124744"/>
            <a:ext cx="0" cy="129540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6068888" y="2420144"/>
            <a:ext cx="53340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 type="triangle" w="sm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610792"/>
              </p:ext>
            </p:extLst>
          </p:nvPr>
        </p:nvGraphicFramePr>
        <p:xfrm>
          <a:off x="642813" y="3621882"/>
          <a:ext cx="3802063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2" name="VISIO" r:id="rId9" imgW="3170160" imgH="1634400" progId="Visio.Drawing.6">
                  <p:embed/>
                </p:oleObj>
              </mc:Choice>
              <mc:Fallback>
                <p:oleObj name="VISIO" r:id="rId9" imgW="3170160" imgH="1634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13" y="3621882"/>
                        <a:ext cx="3802063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1268288" y="3715544"/>
            <a:ext cx="0" cy="182880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19"/>
          <p:cNvSpPr>
            <a:spLocks noChangeShapeType="1"/>
          </p:cNvSpPr>
          <p:nvPr/>
        </p:nvSpPr>
        <p:spPr bwMode="auto">
          <a:xfrm>
            <a:off x="1649288" y="4934744"/>
            <a:ext cx="53340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20"/>
          <p:cNvSpPr>
            <a:spLocks noChangeShapeType="1"/>
          </p:cNvSpPr>
          <p:nvPr/>
        </p:nvSpPr>
        <p:spPr bwMode="auto">
          <a:xfrm flipV="1">
            <a:off x="1649288" y="3639344"/>
            <a:ext cx="0" cy="129540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2106488" y="4020344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H="1">
            <a:off x="1801688" y="4096544"/>
            <a:ext cx="381000" cy="0"/>
          </a:xfrm>
          <a:prstGeom prst="line">
            <a:avLst/>
          </a:prstGeom>
          <a:noFill/>
          <a:ln w="38100">
            <a:solidFill>
              <a:srgbClr val="FF66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23"/>
          <p:cNvSpPr>
            <a:spLocks noChangeShapeType="1"/>
          </p:cNvSpPr>
          <p:nvPr/>
        </p:nvSpPr>
        <p:spPr bwMode="auto">
          <a:xfrm>
            <a:off x="1801688" y="4096544"/>
            <a:ext cx="0" cy="1447800"/>
          </a:xfrm>
          <a:prstGeom prst="line">
            <a:avLst/>
          </a:prstGeom>
          <a:noFill/>
          <a:ln w="38100">
            <a:solidFill>
              <a:srgbClr val="FF66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Oval 25"/>
          <p:cNvSpPr>
            <a:spLocks noChangeArrowheads="1"/>
          </p:cNvSpPr>
          <p:nvPr/>
        </p:nvSpPr>
        <p:spPr bwMode="auto">
          <a:xfrm>
            <a:off x="1725488" y="5468144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530115"/>
              </p:ext>
            </p:extLst>
          </p:nvPr>
        </p:nvGraphicFramePr>
        <p:xfrm>
          <a:off x="1700088" y="4477544"/>
          <a:ext cx="2016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3" name="VISIO" r:id="rId11" imgW="167040" imgH="311040" progId="Visio.Drawing.6">
                  <p:embed/>
                </p:oleObj>
              </mc:Choice>
              <mc:Fallback>
                <p:oleObj name="VISIO" r:id="rId11" imgW="167040" imgH="311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088" y="4477544"/>
                        <a:ext cx="20161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7"/>
          <p:cNvSpPr>
            <a:spLocks noChangeArrowheads="1"/>
          </p:cNvSpPr>
          <p:nvPr/>
        </p:nvSpPr>
        <p:spPr bwMode="auto">
          <a:xfrm>
            <a:off x="1096838" y="3696494"/>
            <a:ext cx="457200" cy="177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>
            <a:off x="2639888" y="2648744"/>
            <a:ext cx="2438400" cy="3968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/>
              <a:t>Q1 and Q2 conduct</a:t>
            </a:r>
          </a:p>
        </p:txBody>
      </p:sp>
      <p:sp>
        <p:nvSpPr>
          <p:cNvPr id="37" name="Text Box 29"/>
          <p:cNvSpPr txBox="1">
            <a:spLocks noChangeArrowheads="1"/>
          </p:cNvSpPr>
          <p:nvPr/>
        </p:nvSpPr>
        <p:spPr bwMode="auto">
          <a:xfrm>
            <a:off x="7059488" y="2648744"/>
            <a:ext cx="1777639" cy="3968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/>
              <a:t>Q1 on, Q2 off</a:t>
            </a:r>
          </a:p>
        </p:txBody>
      </p:sp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2563688" y="5544344"/>
            <a:ext cx="1752600" cy="3968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/>
              <a:t>Q1 off, Q2 off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25372" y="6021288"/>
            <a:ext cx="7811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无需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复位绕组磁复位；最大占空比为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0.5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rgbClr val="0000FF"/>
                </a:solidFill>
              </a:rPr>
              <a:t>开关管电压应力为输入电压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倍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；变压器单向磁化；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漏感能量回馈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。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137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 autoUpdateAnimBg="0"/>
      <p:bldP spid="37" grpId="0" animBg="1" autoUpdateAnimBg="0"/>
      <p:bldP spid="38" grpId="0" animBg="1" autoUpdateAnimBg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656856" y="164540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推挽变换器</a:t>
            </a:r>
            <a:endParaRPr lang="zh-CN" altLang="en-US" sz="30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432483"/>
              </p:ext>
            </p:extLst>
          </p:nvPr>
        </p:nvGraphicFramePr>
        <p:xfrm>
          <a:off x="981358" y="730742"/>
          <a:ext cx="3432109" cy="2914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0" name="Visio" r:id="rId4" imgW="2716227" imgH="2305996" progId="Visio.Drawing.11">
                  <p:embed/>
                </p:oleObj>
              </mc:Choice>
              <mc:Fallback>
                <p:oleObj name="Visio" r:id="rId4" imgW="2716227" imgH="230599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358" y="730742"/>
                        <a:ext cx="3432109" cy="29142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609649"/>
              </p:ext>
            </p:extLst>
          </p:nvPr>
        </p:nvGraphicFramePr>
        <p:xfrm>
          <a:off x="1026444" y="3789040"/>
          <a:ext cx="3395284" cy="2882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1" name="Visio" r:id="rId6" imgW="2716227" imgH="2305996" progId="Visio.Drawing.11">
                  <p:embed/>
                </p:oleObj>
              </mc:Choice>
              <mc:Fallback>
                <p:oleObj name="Visio" r:id="rId6" imgW="2716227" imgH="2305996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444" y="3789040"/>
                        <a:ext cx="3395284" cy="28824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45049"/>
              </p:ext>
            </p:extLst>
          </p:nvPr>
        </p:nvGraphicFramePr>
        <p:xfrm>
          <a:off x="4520952" y="3861048"/>
          <a:ext cx="4018708" cy="147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2" name="Visio" r:id="rId8" imgW="3214966" imgH="1180560" progId="Visio.Drawing.11">
                  <p:embed/>
                </p:oleObj>
              </mc:Choice>
              <mc:Fallback>
                <p:oleObj name="Visio" r:id="rId8" imgW="3214966" imgH="118056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0952" y="3861048"/>
                        <a:ext cx="4018708" cy="147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444907"/>
              </p:ext>
            </p:extLst>
          </p:nvPr>
        </p:nvGraphicFramePr>
        <p:xfrm>
          <a:off x="4983460" y="692696"/>
          <a:ext cx="2691382" cy="3303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3" name="Visio" r:id="rId10" imgW="2512577" imgH="3085289" progId="Visio.Drawing.11">
                  <p:embed/>
                </p:oleObj>
              </mc:Choice>
              <mc:Fallback>
                <p:oleObj name="Visio" r:id="rId10" imgW="2512577" imgH="3085289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460" y="692696"/>
                        <a:ext cx="2691382" cy="33030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656856" y="164540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推挽变换器</a:t>
            </a:r>
            <a:endParaRPr lang="zh-CN" altLang="en-US" sz="30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810608"/>
              </p:ext>
            </p:extLst>
          </p:nvPr>
        </p:nvGraphicFramePr>
        <p:xfrm>
          <a:off x="555171" y="3284984"/>
          <a:ext cx="4847997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1" name="Visio" r:id="rId4" imgW="2944961" imgH="1180560" progId="Visio.Drawing.11">
                  <p:embed/>
                </p:oleObj>
              </mc:Choice>
              <mc:Fallback>
                <p:oleObj name="Visio" r:id="rId4" imgW="2944961" imgH="1180560" progId="Visio.Drawing.11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171" y="3284984"/>
                        <a:ext cx="4847997" cy="1944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94041"/>
              </p:ext>
            </p:extLst>
          </p:nvPr>
        </p:nvGraphicFramePr>
        <p:xfrm>
          <a:off x="5673080" y="960611"/>
          <a:ext cx="3528392" cy="30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2" name="Visio" r:id="rId6" imgW="2512577" imgH="2185211" progId="Visio.Drawing.11">
                  <p:embed/>
                </p:oleObj>
              </mc:Choice>
              <mc:Fallback>
                <p:oleObj name="Visio" r:id="rId6" imgW="2512577" imgH="218521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3080" y="960611"/>
                        <a:ext cx="3528392" cy="3060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221893"/>
              </p:ext>
            </p:extLst>
          </p:nvPr>
        </p:nvGraphicFramePr>
        <p:xfrm>
          <a:off x="488504" y="1196752"/>
          <a:ext cx="5095225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3" name="Visio" r:id="rId8" imgW="3214966" imgH="1180560" progId="Visio.Drawing.11">
                  <p:embed/>
                </p:oleObj>
              </mc:Choice>
              <mc:Fallback>
                <p:oleObj name="Visio" r:id="rId8" imgW="3214966" imgH="1180560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504" y="1196752"/>
                        <a:ext cx="5095225" cy="1872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492647" y="5694233"/>
            <a:ext cx="6877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00FF"/>
                </a:solidFill>
              </a:rPr>
              <a:t>等效占空比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可大于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0.5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；整流后电压脉动频率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是开关频率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倍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rgbClr val="0000FF"/>
                </a:solidFill>
              </a:rPr>
              <a:t>开关管电压应力为输入电压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倍；变压器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双向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磁化。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656856" y="164540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半桥变换器</a:t>
            </a:r>
            <a:endParaRPr lang="zh-CN" altLang="en-US" sz="3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739147"/>
              </p:ext>
            </p:extLst>
          </p:nvPr>
        </p:nvGraphicFramePr>
        <p:xfrm>
          <a:off x="848544" y="718538"/>
          <a:ext cx="3608660" cy="2872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00" name="Visio" r:id="rId4" imgW="2896139" imgH="2305996" progId="Visio.Drawing.11">
                  <p:embed/>
                </p:oleObj>
              </mc:Choice>
              <mc:Fallback>
                <p:oleObj name="Visio" r:id="rId4" imgW="2896139" imgH="230599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544" y="718538"/>
                        <a:ext cx="3608660" cy="28726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21052"/>
              </p:ext>
            </p:extLst>
          </p:nvPr>
        </p:nvGraphicFramePr>
        <p:xfrm>
          <a:off x="618630" y="5382300"/>
          <a:ext cx="3231083" cy="147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01" name="Visio" r:id="rId6" imgW="2584866" imgH="1180560" progId="Visio.Drawing.11">
                  <p:embed/>
                </p:oleObj>
              </mc:Choice>
              <mc:Fallback>
                <p:oleObj name="Visio" r:id="rId6" imgW="2584866" imgH="1180560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30" y="5382300"/>
                        <a:ext cx="3231083" cy="147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4160912" y="718538"/>
            <a:ext cx="4536504" cy="2882495"/>
            <a:chOff x="4160912" y="718538"/>
            <a:chExt cx="4536504" cy="2882495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604034"/>
                </p:ext>
              </p:extLst>
            </p:nvPr>
          </p:nvGraphicFramePr>
          <p:xfrm>
            <a:off x="5077242" y="718538"/>
            <a:ext cx="3620174" cy="2882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602" name="Visio" r:id="rId8" imgW="2896139" imgH="2305996" progId="Visio.Drawing.11">
                    <p:embed/>
                  </p:oleObj>
                </mc:Choice>
                <mc:Fallback>
                  <p:oleObj name="Visio" r:id="rId8" imgW="2896139" imgH="2305996" progId="Visio.Drawing.11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7242" y="718538"/>
                          <a:ext cx="3620174" cy="28824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燕尾形箭头 18"/>
            <p:cNvSpPr/>
            <p:nvPr/>
          </p:nvSpPr>
          <p:spPr>
            <a:xfrm>
              <a:off x="4160912" y="2132856"/>
              <a:ext cx="792088" cy="576064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65125" y="3032956"/>
            <a:ext cx="3455974" cy="2450115"/>
            <a:chOff x="5765125" y="3032956"/>
            <a:chExt cx="3455974" cy="2450115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9946628"/>
                </p:ext>
              </p:extLst>
            </p:nvPr>
          </p:nvGraphicFramePr>
          <p:xfrm>
            <a:off x="5765125" y="3838488"/>
            <a:ext cx="3455974" cy="16445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603" name="Visio" r:id="rId10" imgW="2764779" imgH="1315666" progId="Visio.Drawing.11">
                    <p:embed/>
                  </p:oleObj>
                </mc:Choice>
                <mc:Fallback>
                  <p:oleObj name="Visio" r:id="rId10" imgW="2764779" imgH="1315666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5125" y="3838488"/>
                          <a:ext cx="3455974" cy="16445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燕尾形箭头 19"/>
            <p:cNvSpPr/>
            <p:nvPr/>
          </p:nvSpPr>
          <p:spPr>
            <a:xfrm rot="5400000">
              <a:off x="7777720" y="3140968"/>
              <a:ext cx="792088" cy="576064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9286" y="3933056"/>
            <a:ext cx="4399717" cy="1475700"/>
            <a:chOff x="589286" y="3933056"/>
            <a:chExt cx="4399717" cy="1475700"/>
          </a:xfrm>
        </p:grpSpPr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7557645"/>
                </p:ext>
              </p:extLst>
            </p:nvPr>
          </p:nvGraphicFramePr>
          <p:xfrm>
            <a:off x="589286" y="3933056"/>
            <a:ext cx="3455974" cy="1475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604" name="Visio" r:id="rId12" imgW="2764779" imgH="1180560" progId="Visio.Drawing.11">
                    <p:embed/>
                  </p:oleObj>
                </mc:Choice>
                <mc:Fallback>
                  <p:oleObj name="Visio" r:id="rId12" imgW="2764779" imgH="1180560" progId="Visio.Drawing.11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286" y="3933056"/>
                          <a:ext cx="3455974" cy="1475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燕尾形箭头 20"/>
            <p:cNvSpPr/>
            <p:nvPr/>
          </p:nvSpPr>
          <p:spPr>
            <a:xfrm rot="10800000">
              <a:off x="4196915" y="4293096"/>
              <a:ext cx="792088" cy="576064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56427" y="5445224"/>
            <a:ext cx="4689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00FF"/>
                </a:solidFill>
              </a:rPr>
              <a:t>等效占空比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可大于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0.5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rgbClr val="0000FF"/>
                </a:solidFill>
              </a:rPr>
              <a:t>整流后电压脉动频率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是开关频率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倍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rgbClr val="0000FF"/>
                </a:solidFill>
              </a:rPr>
              <a:t>开关管电压应力为输入电压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倍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rgbClr val="0000FF"/>
                </a:solidFill>
              </a:rPr>
              <a:t>变压器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双向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磁化。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656856" y="164540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全桥变换器</a:t>
            </a:r>
            <a:endParaRPr lang="zh-CN" altLang="en-US" sz="3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267080"/>
              </p:ext>
            </p:extLst>
          </p:nvPr>
        </p:nvGraphicFramePr>
        <p:xfrm>
          <a:off x="920552" y="956295"/>
          <a:ext cx="3287985" cy="305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69" name="Visio" r:id="rId4" imgW="2806318" imgH="2606743" progId="Visio.Drawing.11">
                  <p:embed/>
                </p:oleObj>
              </mc:Choice>
              <mc:Fallback>
                <p:oleObj name="Visio" r:id="rId4" imgW="2806318" imgH="260674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552" y="956295"/>
                        <a:ext cx="3287985" cy="3053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953000" y="743442"/>
            <a:ext cx="4263752" cy="2999262"/>
            <a:chOff x="4953000" y="743442"/>
            <a:chExt cx="4263752" cy="2999262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544158"/>
                </p:ext>
              </p:extLst>
            </p:nvPr>
          </p:nvGraphicFramePr>
          <p:xfrm>
            <a:off x="5889104" y="743442"/>
            <a:ext cx="3327648" cy="299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70" name="Visio" r:id="rId6" imgW="2896139" imgH="2606743" progId="Visio.Drawing.11">
                    <p:embed/>
                  </p:oleObj>
                </mc:Choice>
                <mc:Fallback>
                  <p:oleObj name="Visio" r:id="rId6" imgW="2896139" imgH="2606743" progId="Visio.Drawing.11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9104" y="743442"/>
                          <a:ext cx="3327648" cy="29992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燕尾形箭头 14"/>
            <p:cNvSpPr/>
            <p:nvPr/>
          </p:nvSpPr>
          <p:spPr>
            <a:xfrm>
              <a:off x="4953000" y="1988840"/>
              <a:ext cx="792088" cy="576064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61112" y="3020256"/>
            <a:ext cx="3327648" cy="3768046"/>
            <a:chOff x="5961112" y="3020256"/>
            <a:chExt cx="3327648" cy="3768046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980398"/>
                </p:ext>
              </p:extLst>
            </p:nvPr>
          </p:nvGraphicFramePr>
          <p:xfrm>
            <a:off x="5961112" y="3789040"/>
            <a:ext cx="3327648" cy="299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71" name="Visio" r:id="rId8" imgW="2896139" imgH="2606743" progId="Visio.Drawing.11">
                    <p:embed/>
                  </p:oleObj>
                </mc:Choice>
                <mc:Fallback>
                  <p:oleObj name="Visio" r:id="rId8" imgW="2896139" imgH="2606743" progId="Visio.Drawing.11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1112" y="3789040"/>
                          <a:ext cx="3327648" cy="29992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燕尾形箭头 15"/>
            <p:cNvSpPr/>
            <p:nvPr/>
          </p:nvSpPr>
          <p:spPr>
            <a:xfrm rot="5400000">
              <a:off x="8272548" y="3128268"/>
              <a:ext cx="792088" cy="576064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76536" y="4725144"/>
            <a:ext cx="4622598" cy="1726611"/>
            <a:chOff x="776536" y="4725144"/>
            <a:chExt cx="4622598" cy="1726611"/>
          </a:xfrm>
        </p:grpSpPr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2520729"/>
                </p:ext>
              </p:extLst>
            </p:nvPr>
          </p:nvGraphicFramePr>
          <p:xfrm>
            <a:off x="776536" y="4725144"/>
            <a:ext cx="3544698" cy="1726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72" name="Visio" r:id="rId10" imgW="2950356" imgH="1437802" progId="Visio.Drawing.11">
                    <p:embed/>
                  </p:oleObj>
                </mc:Choice>
                <mc:Fallback>
                  <p:oleObj name="Visio" r:id="rId10" imgW="2950356" imgH="1437802" progId="Visio.Drawing.11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6536" y="4725144"/>
                          <a:ext cx="3544698" cy="172661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燕尾形箭头 16"/>
            <p:cNvSpPr/>
            <p:nvPr/>
          </p:nvSpPr>
          <p:spPr>
            <a:xfrm rot="10800000">
              <a:off x="4607046" y="5157191"/>
              <a:ext cx="792088" cy="576064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784648" y="3645024"/>
            <a:ext cx="4689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00FF"/>
                </a:solidFill>
              </a:rPr>
              <a:t>等效占空比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可大于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0.5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rgbClr val="0000FF"/>
                </a:solidFill>
              </a:rPr>
              <a:t>整流后电压脉动频率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是开关频率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倍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rgbClr val="0000FF"/>
                </a:solidFill>
              </a:rPr>
              <a:t>开关管电压应力为输入电压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倍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rgbClr val="0000FF"/>
                </a:solidFill>
              </a:rPr>
              <a:t>变压器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双向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磁化，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电压利用率高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。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080792" y="138698"/>
            <a:ext cx="4416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隔离型</a:t>
            </a:r>
            <a:r>
              <a:rPr lang="en-US" altLang="zh-CN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BUCK</a:t>
            </a:r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类变换器比较</a:t>
            </a:r>
            <a:endParaRPr lang="zh-CN" altLang="en-US" sz="3000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127275"/>
            <a:ext cx="9344944" cy="27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839589"/>
              </p:ext>
            </p:extLst>
          </p:nvPr>
        </p:nvGraphicFramePr>
        <p:xfrm>
          <a:off x="272480" y="1008933"/>
          <a:ext cx="4120454" cy="1308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4" name="Visio" r:id="rId4" imgW="2314862" imgH="735249" progId="Visio.Drawing.11">
                  <p:embed/>
                </p:oleObj>
              </mc:Choice>
              <mc:Fallback>
                <p:oleObj name="Visio" r:id="rId4" imgW="2314862" imgH="73524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80" y="1008933"/>
                        <a:ext cx="4120454" cy="13087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89510" y="2526115"/>
            <a:ext cx="274947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正向半波整流电路</a:t>
            </a:r>
            <a:endParaRPr lang="zh-CN" altLang="en-US" sz="2500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437368"/>
              </p:ext>
            </p:extLst>
          </p:nvPr>
        </p:nvGraphicFramePr>
        <p:xfrm>
          <a:off x="620329" y="3128984"/>
          <a:ext cx="2715807" cy="273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5" name="Visio" r:id="rId6" imgW="2524985" imgH="2542162" progId="Visio.Drawing.11">
                  <p:embed/>
                </p:oleObj>
              </mc:Choice>
              <mc:Fallback>
                <p:oleObj name="Visio" r:id="rId6" imgW="2524985" imgH="2542162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29" y="3128984"/>
                        <a:ext cx="2715807" cy="27363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61280"/>
              </p:ext>
            </p:extLst>
          </p:nvPr>
        </p:nvGraphicFramePr>
        <p:xfrm>
          <a:off x="6839657" y="3212976"/>
          <a:ext cx="2503251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6" name="Visio" r:id="rId8" imgW="2524985" imgH="2542162" progId="Visio.Drawing.11">
                  <p:embed/>
                </p:oleObj>
              </mc:Choice>
              <mc:Fallback>
                <p:oleObj name="Visio" r:id="rId8" imgW="2524985" imgH="2542162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9657" y="3212976"/>
                        <a:ext cx="2503251" cy="2520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319716"/>
              </p:ext>
            </p:extLst>
          </p:nvPr>
        </p:nvGraphicFramePr>
        <p:xfrm>
          <a:off x="5227865" y="673513"/>
          <a:ext cx="4097306" cy="2455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7" name="Visio" r:id="rId10" imgW="2314862" imgH="1387272" progId="Visio.Drawing.11">
                  <p:embed/>
                </p:oleObj>
              </mc:Choice>
              <mc:Fallback>
                <p:oleObj name="Visio" r:id="rId10" imgW="2314862" imgH="1387272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865" y="673513"/>
                        <a:ext cx="4097306" cy="24554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6596017" y="2651930"/>
            <a:ext cx="274947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负向半波整流电路</a:t>
            </a:r>
            <a:endParaRPr lang="zh-CN" altLang="en-US" sz="2500" dirty="0"/>
          </a:p>
        </p:txBody>
      </p:sp>
      <p:pic>
        <p:nvPicPr>
          <p:cNvPr id="4097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112" y="3645024"/>
            <a:ext cx="2249785" cy="16939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281691" y="5665023"/>
            <a:ext cx="4689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、整流后电压频率为开关频率；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r>
              <a:rPr lang="en-US" altLang="zh-CN" sz="20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、二极管电压应力都为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Vin/K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r>
              <a:rPr lang="en-US" altLang="zh-CN" sz="2000" b="1" dirty="0" smtClean="0">
                <a:solidFill>
                  <a:srgbClr val="0000FF"/>
                </a:solidFill>
              </a:rPr>
              <a:t>3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、输出电压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Vo=D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*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Vin/K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。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92760" y="138698"/>
            <a:ext cx="53783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整流电路分析比较</a:t>
            </a:r>
            <a:r>
              <a:rPr lang="en-US" altLang="zh-CN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---</a:t>
            </a:r>
            <a:r>
              <a:rPr lang="zh-CN" altLang="en-US" sz="3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半波整流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792760" y="138698"/>
            <a:ext cx="53783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整流电路分析比较</a:t>
            </a:r>
            <a:r>
              <a:rPr lang="en-US" altLang="zh-CN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---</a:t>
            </a:r>
            <a:r>
              <a:rPr lang="zh-CN" altLang="en-US" sz="3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全</a:t>
            </a:r>
            <a:r>
              <a:rPr lang="zh-CN" altLang="en-US" sz="3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波整流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32987"/>
              </p:ext>
            </p:extLst>
          </p:nvPr>
        </p:nvGraphicFramePr>
        <p:xfrm>
          <a:off x="272480" y="909435"/>
          <a:ext cx="3240807" cy="102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9" name="Visio" r:id="rId4" imgW="2314862" imgH="735249" progId="Visio.Drawing.11">
                  <p:embed/>
                </p:oleObj>
              </mc:Choice>
              <mc:Fallback>
                <p:oleObj name="Visio" r:id="rId4" imgW="2314862" imgH="735249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80" y="909435"/>
                        <a:ext cx="3240807" cy="102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015326"/>
              </p:ext>
            </p:extLst>
          </p:nvPr>
        </p:nvGraphicFramePr>
        <p:xfrm>
          <a:off x="152004" y="2636912"/>
          <a:ext cx="3240807" cy="1942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10" name="Visio" r:id="rId6" imgW="2314862" imgH="1387272" progId="Visio.Drawing.11">
                  <p:embed/>
                </p:oleObj>
              </mc:Choice>
              <mc:Fallback>
                <p:oleObj name="Visio" r:id="rId6" imgW="2314862" imgH="1387272" progId="Visio.Drawing.11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04" y="2636912"/>
                        <a:ext cx="3240807" cy="1942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加号 4"/>
          <p:cNvSpPr/>
          <p:nvPr/>
        </p:nvSpPr>
        <p:spPr>
          <a:xfrm>
            <a:off x="1496616" y="2060848"/>
            <a:ext cx="864096" cy="7420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88231" y="4293096"/>
            <a:ext cx="3280865" cy="2564904"/>
            <a:chOff x="288231" y="4293096"/>
            <a:chExt cx="3280865" cy="2564904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6600702"/>
                </p:ext>
              </p:extLst>
            </p:nvPr>
          </p:nvGraphicFramePr>
          <p:xfrm>
            <a:off x="288231" y="4913784"/>
            <a:ext cx="3280865" cy="1944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11" name="Visio" r:id="rId8" imgW="2314862" imgH="1374302" progId="Visio.Drawing.11">
                    <p:embed/>
                  </p:oleObj>
                </mc:Choice>
                <mc:Fallback>
                  <p:oleObj name="Visio" r:id="rId8" imgW="2314862" imgH="1374302" progId="Visio.Drawing.11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231" y="4913784"/>
                          <a:ext cx="3280865" cy="194421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燕尾形箭头 11"/>
            <p:cNvSpPr/>
            <p:nvPr/>
          </p:nvSpPr>
          <p:spPr>
            <a:xfrm rot="5400000">
              <a:off x="1745184" y="4476576"/>
              <a:ext cx="792088" cy="42512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052025"/>
              </p:ext>
            </p:extLst>
          </p:nvPr>
        </p:nvGraphicFramePr>
        <p:xfrm>
          <a:off x="3728864" y="693832"/>
          <a:ext cx="3168352" cy="3873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12" name="Visio" r:id="rId10" imgW="2524985" imgH="3082047" progId="Visio.Drawing.11">
                  <p:embed/>
                </p:oleObj>
              </mc:Choice>
              <mc:Fallback>
                <p:oleObj name="Visio" r:id="rId10" imgW="2524985" imgH="3082047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8864" y="693832"/>
                        <a:ext cx="3168352" cy="38737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3728864" y="4869160"/>
            <a:ext cx="3652207" cy="1950958"/>
            <a:chOff x="3728864" y="4869160"/>
            <a:chExt cx="3652207" cy="1950958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4046362"/>
                </p:ext>
              </p:extLst>
            </p:nvPr>
          </p:nvGraphicFramePr>
          <p:xfrm>
            <a:off x="4556956" y="4869160"/>
            <a:ext cx="2824115" cy="19509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13" name="Visio" r:id="rId12" imgW="1972838" imgH="1366466" progId="Visio.Drawing.11">
                    <p:embed/>
                  </p:oleObj>
                </mc:Choice>
                <mc:Fallback>
                  <p:oleObj name="Visio" r:id="rId12" imgW="1972838" imgH="1366466" progId="Visio.Drawing.11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6956" y="4869160"/>
                          <a:ext cx="2824115" cy="195095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燕尾形箭头 16"/>
            <p:cNvSpPr/>
            <p:nvPr/>
          </p:nvSpPr>
          <p:spPr>
            <a:xfrm>
              <a:off x="3728864" y="5589240"/>
              <a:ext cx="792088" cy="43204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59593" y="1916832"/>
            <a:ext cx="2817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、整流后电压频率为开关频率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倍；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r>
              <a:rPr lang="en-US" altLang="zh-CN" sz="20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、二极管电压应力都为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2Vin/K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r>
              <a:rPr lang="en-US" altLang="zh-CN" sz="2000" b="1" dirty="0" smtClean="0">
                <a:solidFill>
                  <a:srgbClr val="0000FF"/>
                </a:solidFill>
              </a:rPr>
              <a:t>3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、输出电压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Vo=2D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*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Vin/K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。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20752" y="44624"/>
            <a:ext cx="48965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非隔离直流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变换器分类</a:t>
            </a:r>
            <a:endParaRPr lang="zh-CN" altLang="en-US" sz="33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6576" y="836712"/>
            <a:ext cx="47525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最基本非隔离型（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种）：</a:t>
            </a:r>
            <a:endParaRPr lang="zh-CN" altLang="en-US" sz="33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504" y="1412776"/>
            <a:ext cx="9433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Buck,  Boost, Buck-Boost, </a:t>
            </a:r>
            <a:r>
              <a:rPr lang="en-US" altLang="zh-CN" sz="3300" dirty="0" err="1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Cuk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, Zeta, SEPIC</a:t>
            </a:r>
            <a:endParaRPr lang="zh-CN" altLang="en-US" sz="33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0472" y="2204864"/>
            <a:ext cx="2667661" cy="1608276"/>
            <a:chOff x="200472" y="2204864"/>
            <a:chExt cx="2667661" cy="160827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8504" y="2204864"/>
              <a:ext cx="2379629" cy="1001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00472" y="3212976"/>
              <a:ext cx="237626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00" dirty="0" smtClean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     Buck</a:t>
              </a:r>
              <a:endParaRPr lang="zh-CN" altLang="en-US" sz="33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4196988"/>
            <a:ext cx="3368644" cy="1776392"/>
            <a:chOff x="0" y="4196988"/>
            <a:chExt cx="3368644" cy="1776392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4196988"/>
              <a:ext cx="3368644" cy="1186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472952" y="5373216"/>
              <a:ext cx="15997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00" dirty="0" smtClean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   </a:t>
              </a:r>
              <a:r>
                <a:rPr lang="en-US" altLang="zh-CN" sz="3300" dirty="0" err="1" smtClean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Cuk</a:t>
              </a:r>
              <a:endParaRPr lang="zh-CN" altLang="en-US" sz="33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09184" y="2060848"/>
            <a:ext cx="2781229" cy="1787141"/>
            <a:chOff x="6609184" y="2060848"/>
            <a:chExt cx="2781229" cy="1787141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09184" y="2060848"/>
              <a:ext cx="2781229" cy="1222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矩形 2"/>
            <p:cNvSpPr/>
            <p:nvPr/>
          </p:nvSpPr>
          <p:spPr>
            <a:xfrm>
              <a:off x="6996437" y="3247825"/>
              <a:ext cx="2300630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300" dirty="0" smtClean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Buck-Boost</a:t>
              </a:r>
              <a:endParaRPr lang="zh-CN" altLang="en-US" sz="33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96816" y="2204864"/>
            <a:ext cx="2475534" cy="1678930"/>
            <a:chOff x="3296816" y="2204864"/>
            <a:chExt cx="2475534" cy="1678930"/>
          </a:xfrm>
        </p:grpSpPr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96816" y="2204864"/>
              <a:ext cx="2475534" cy="1042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矩形 3"/>
            <p:cNvSpPr/>
            <p:nvPr/>
          </p:nvSpPr>
          <p:spPr>
            <a:xfrm>
              <a:off x="3988152" y="3283630"/>
              <a:ext cx="124264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3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Boost</a:t>
              </a:r>
              <a:endParaRPr lang="zh-CN" altLang="en-US" sz="33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24808" y="4196988"/>
            <a:ext cx="3326686" cy="1786982"/>
            <a:chOff x="3224808" y="4196988"/>
            <a:chExt cx="3326686" cy="1786982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24808" y="4196988"/>
              <a:ext cx="3326686" cy="1168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7"/>
            <p:cNvSpPr/>
            <p:nvPr/>
          </p:nvSpPr>
          <p:spPr>
            <a:xfrm>
              <a:off x="4313177" y="5383806"/>
              <a:ext cx="1031051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3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Zeta</a:t>
              </a:r>
              <a:endParaRPr lang="zh-CN" altLang="en-US" sz="33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87505" y="4124980"/>
            <a:ext cx="3518495" cy="1858990"/>
            <a:chOff x="6387505" y="4124980"/>
            <a:chExt cx="3518495" cy="1858990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387505" y="4124980"/>
              <a:ext cx="3518495" cy="1258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矩形 8"/>
            <p:cNvSpPr/>
            <p:nvPr/>
          </p:nvSpPr>
          <p:spPr>
            <a:xfrm>
              <a:off x="7837317" y="5383806"/>
              <a:ext cx="124264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300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SEPIC</a:t>
              </a:r>
              <a:endParaRPr lang="zh-CN" altLang="en-US" sz="33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2792760" y="138698"/>
            <a:ext cx="53783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整流电路分析比较</a:t>
            </a:r>
            <a:r>
              <a:rPr lang="en-US" altLang="zh-CN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---</a:t>
            </a:r>
            <a:r>
              <a:rPr lang="zh-CN" altLang="en-US" sz="3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全</a:t>
            </a:r>
            <a:r>
              <a:rPr lang="zh-CN" altLang="en-US" sz="3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桥</a:t>
            </a:r>
            <a:r>
              <a:rPr lang="zh-CN" altLang="en-US" sz="3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整流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923460"/>
              </p:ext>
            </p:extLst>
          </p:nvPr>
        </p:nvGraphicFramePr>
        <p:xfrm>
          <a:off x="128464" y="836712"/>
          <a:ext cx="3472293" cy="1102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96" name="Visio" r:id="rId4" imgW="2314862" imgH="735249" progId="Visio.Drawing.11">
                  <p:embed/>
                </p:oleObj>
              </mc:Choice>
              <mc:Fallback>
                <p:oleObj name="Visio" r:id="rId4" imgW="2314862" imgH="735249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64" y="836712"/>
                        <a:ext cx="3472293" cy="1102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59681"/>
              </p:ext>
            </p:extLst>
          </p:nvPr>
        </p:nvGraphicFramePr>
        <p:xfrm>
          <a:off x="3792237" y="2705971"/>
          <a:ext cx="3067286" cy="2163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97" name="Visio" r:id="rId6" imgW="2044857" imgH="1442126" progId="Visio.Drawing.11">
                  <p:embed/>
                </p:oleObj>
              </mc:Choice>
              <mc:Fallback>
                <p:oleObj name="Visio" r:id="rId6" imgW="2044857" imgH="1442126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237" y="2705971"/>
                        <a:ext cx="3067286" cy="216318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818620"/>
              </p:ext>
            </p:extLst>
          </p:nvPr>
        </p:nvGraphicFramePr>
        <p:xfrm>
          <a:off x="6737650" y="692696"/>
          <a:ext cx="3033734" cy="3709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98" name="Visio" r:id="rId8" imgW="2524985" imgH="3082047" progId="Visio.Drawing.11">
                  <p:embed/>
                </p:oleObj>
              </mc:Choice>
              <mc:Fallback>
                <p:oleObj name="Visio" r:id="rId8" imgW="2524985" imgH="3082047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650" y="692696"/>
                        <a:ext cx="3033734" cy="37091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128464" y="2132856"/>
            <a:ext cx="3607430" cy="2355149"/>
            <a:chOff x="128464" y="2132856"/>
            <a:chExt cx="3607430" cy="2355149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5377701"/>
                </p:ext>
              </p:extLst>
            </p:nvPr>
          </p:nvGraphicFramePr>
          <p:xfrm>
            <a:off x="128464" y="2636912"/>
            <a:ext cx="3607430" cy="18510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99" name="Visio" r:id="rId10" imgW="2404953" imgH="1234062" progId="Visio.Drawing.11">
                    <p:embed/>
                  </p:oleObj>
                </mc:Choice>
                <mc:Fallback>
                  <p:oleObj name="Visio" r:id="rId10" imgW="2404953" imgH="1234062" progId="Visio.Drawing.11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464" y="2636912"/>
                          <a:ext cx="3607430" cy="18510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燕尾形箭头 20"/>
            <p:cNvSpPr/>
            <p:nvPr/>
          </p:nvSpPr>
          <p:spPr>
            <a:xfrm rot="5400000">
              <a:off x="1756993" y="2172320"/>
              <a:ext cx="504056" cy="42512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5484" y="4437112"/>
            <a:ext cx="3607430" cy="2420888"/>
            <a:chOff x="135484" y="4437112"/>
            <a:chExt cx="3607430" cy="2420888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8179649"/>
                </p:ext>
              </p:extLst>
            </p:nvPr>
          </p:nvGraphicFramePr>
          <p:xfrm>
            <a:off x="135484" y="4790061"/>
            <a:ext cx="3607430" cy="2067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00" name="Visio" r:id="rId12" imgW="2404953" imgH="1378626" progId="Visio.Drawing.11">
                    <p:embed/>
                  </p:oleObj>
                </mc:Choice>
                <mc:Fallback>
                  <p:oleObj name="Visio" r:id="rId12" imgW="2404953" imgH="1378626" progId="Visio.Drawing.11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484" y="4790061"/>
                          <a:ext cx="3607430" cy="20679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燕尾形箭头 21"/>
            <p:cNvSpPr/>
            <p:nvPr/>
          </p:nvSpPr>
          <p:spPr>
            <a:xfrm rot="5400000">
              <a:off x="1756993" y="4476576"/>
              <a:ext cx="504056" cy="42512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16896" y="4689140"/>
            <a:ext cx="4129355" cy="2163189"/>
            <a:chOff x="4016896" y="4689140"/>
            <a:chExt cx="4129355" cy="2163189"/>
          </a:xfrm>
        </p:grpSpPr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3827241"/>
                </p:ext>
              </p:extLst>
            </p:nvPr>
          </p:nvGraphicFramePr>
          <p:xfrm>
            <a:off x="4538821" y="4689140"/>
            <a:ext cx="3607430" cy="2163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01" name="Visio" r:id="rId14" imgW="2404953" imgH="1442126" progId="Visio.Drawing.11">
                    <p:embed/>
                  </p:oleObj>
                </mc:Choice>
                <mc:Fallback>
                  <p:oleObj name="Visio" r:id="rId14" imgW="2404953" imgH="1442126" progId="Visio.Drawing.11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8821" y="4689140"/>
                          <a:ext cx="3607430" cy="21631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燕尾形箭头 22"/>
            <p:cNvSpPr/>
            <p:nvPr/>
          </p:nvSpPr>
          <p:spPr>
            <a:xfrm>
              <a:off x="4016896" y="5616860"/>
              <a:ext cx="504056" cy="42512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872880" y="769928"/>
            <a:ext cx="2817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、整流后电压频率为开关频率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倍；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r>
              <a:rPr lang="en-US" altLang="zh-CN" sz="20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、二极管电压应力都为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Vin/K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r>
              <a:rPr lang="en-US" altLang="zh-CN" sz="2000" b="1" dirty="0" smtClean="0">
                <a:solidFill>
                  <a:srgbClr val="0000FF"/>
                </a:solidFill>
              </a:rPr>
              <a:t>3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、输出电压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Vo=2D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*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Vin/K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。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5324" y="4437152"/>
            <a:ext cx="17281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导通损耗大；</a:t>
            </a:r>
            <a:endParaRPr lang="en-US" altLang="zh-CN" sz="26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适合高压输出场合！</a:t>
            </a:r>
            <a:endParaRPr lang="zh-CN" altLang="en-US" sz="2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792760" y="138698"/>
            <a:ext cx="53783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整流电路分析比较</a:t>
            </a:r>
            <a:r>
              <a:rPr lang="en-US" altLang="zh-CN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---</a:t>
            </a:r>
            <a:r>
              <a:rPr lang="zh-CN" altLang="en-US" sz="3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倍流整流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385490"/>
              </p:ext>
            </p:extLst>
          </p:nvPr>
        </p:nvGraphicFramePr>
        <p:xfrm>
          <a:off x="567706" y="960611"/>
          <a:ext cx="2392842" cy="277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02" name="Visio" r:id="rId4" imgW="2080732" imgH="2414891" progId="Visio.Drawing.11">
                  <p:embed/>
                </p:oleObj>
              </mc:Choice>
              <mc:Fallback>
                <p:oleObj name="Visio" r:id="rId4" imgW="2080732" imgH="241489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706" y="960611"/>
                        <a:ext cx="2392842" cy="27771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92574"/>
              </p:ext>
            </p:extLst>
          </p:nvPr>
        </p:nvGraphicFramePr>
        <p:xfrm>
          <a:off x="586458" y="4005064"/>
          <a:ext cx="2392842" cy="273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03" name="Visio" r:id="rId6" imgW="2080732" imgH="2382466" progId="Visio.Drawing.11">
                  <p:embed/>
                </p:oleObj>
              </mc:Choice>
              <mc:Fallback>
                <p:oleObj name="Visio" r:id="rId6" imgW="2080732" imgH="2382466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58" y="4005064"/>
                        <a:ext cx="2392842" cy="273983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483979"/>
              </p:ext>
            </p:extLst>
          </p:nvPr>
        </p:nvGraphicFramePr>
        <p:xfrm>
          <a:off x="3512840" y="780795"/>
          <a:ext cx="2658314" cy="1745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04" name="Visio" r:id="rId8" imgW="2044857" imgH="1342687" progId="Visio.Drawing.11">
                  <p:embed/>
                </p:oleObj>
              </mc:Choice>
              <mc:Fallback>
                <p:oleObj name="Visio" r:id="rId8" imgW="2044857" imgH="1342687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2840" y="780795"/>
                        <a:ext cx="2658314" cy="17454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635433" y="836712"/>
            <a:ext cx="3071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、单个电感电流频率为开关频率，但相位交错，有抵消效应；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r>
              <a:rPr lang="en-US" altLang="zh-CN" sz="20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、二极管电压应力都为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Vin/K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；</a:t>
            </a:r>
            <a:endParaRPr lang="en-US" altLang="zh-CN" sz="2000" b="1" dirty="0" smtClean="0">
              <a:solidFill>
                <a:srgbClr val="0000FF"/>
              </a:solidFill>
            </a:endParaRPr>
          </a:p>
          <a:p>
            <a:r>
              <a:rPr lang="en-US" altLang="zh-CN" sz="2000" b="1" dirty="0" smtClean="0">
                <a:solidFill>
                  <a:srgbClr val="0000FF"/>
                </a:solidFill>
              </a:rPr>
              <a:t>3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、输出电压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Vo=D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*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Vin/K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。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797710"/>
              </p:ext>
            </p:extLst>
          </p:nvPr>
        </p:nvGraphicFramePr>
        <p:xfrm>
          <a:off x="3404827" y="2276872"/>
          <a:ext cx="3301265" cy="4571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05" name="Visio" r:id="rId10" imgW="2524985" imgH="3496013" progId="Visio.Drawing.11">
                  <p:embed/>
                </p:oleObj>
              </mc:Choice>
              <mc:Fallback>
                <p:oleObj name="Visio" r:id="rId10" imgW="2524985" imgH="3496013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4827" y="2276872"/>
                        <a:ext cx="3301265" cy="4571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179775"/>
              </p:ext>
            </p:extLst>
          </p:nvPr>
        </p:nvGraphicFramePr>
        <p:xfrm>
          <a:off x="586458" y="3861048"/>
          <a:ext cx="3067286" cy="2014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9" name="Visio" r:id="rId4" imgW="2044857" imgH="1342687" progId="Visio.Drawing.11">
                  <p:embed/>
                </p:oleObj>
              </mc:Choice>
              <mc:Fallback>
                <p:oleObj name="Visio" r:id="rId4" imgW="2044857" imgH="1342687" progId="Visio.Drawing.11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58" y="3861048"/>
                        <a:ext cx="3067286" cy="2014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391196"/>
              </p:ext>
            </p:extLst>
          </p:nvPr>
        </p:nvGraphicFramePr>
        <p:xfrm>
          <a:off x="586458" y="960611"/>
          <a:ext cx="2959257" cy="2049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0" name="Visio" r:id="rId6" imgW="1972838" imgH="1366466" progId="Visio.Drawing.11">
                  <p:embed/>
                </p:oleObj>
              </mc:Choice>
              <mc:Fallback>
                <p:oleObj name="Visio" r:id="rId6" imgW="1972838" imgH="136646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58" y="960611"/>
                        <a:ext cx="2959257" cy="20496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440832" y="138698"/>
            <a:ext cx="3262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整流电路分析比较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60344" y="2954719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全波整流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25692" y="5877272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倍流</a:t>
            </a:r>
            <a:r>
              <a:rPr lang="zh-CN" altLang="en-US" sz="25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整流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57960" y="4149080"/>
            <a:ext cx="4953000" cy="18944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 smtClean="0"/>
              <a:t>与</a:t>
            </a:r>
            <a:r>
              <a:rPr lang="zh-CN" altLang="en-US" dirty="0"/>
              <a:t>传统的变压器副边带中心抽头的全波整流电路相比，倍流整流电路有以下优点：减小了变压器副边绕组的电流有效值；变压器利用率较高，无需中心抽头，结构简单；输出电感纹波电流抵消可以减小输出电压纹波；双电感也更适合于分布式功率耗散的要求。</a:t>
            </a:r>
          </a:p>
        </p:txBody>
      </p:sp>
      <p:sp>
        <p:nvSpPr>
          <p:cNvPr id="5" name="矩形 4"/>
          <p:cNvSpPr/>
          <p:nvPr/>
        </p:nvSpPr>
        <p:spPr>
          <a:xfrm>
            <a:off x="3656856" y="1124744"/>
            <a:ext cx="4953000" cy="21991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电路拓扑结构简单．器件总数少，二极管通态损耗小，但是变压器副边绕组的利用率较低。随着开关电源技术的迅速发展</a:t>
            </a:r>
            <a:r>
              <a:rPr lang="zh-CN" altLang="en-US" dirty="0" smtClean="0"/>
              <a:t>，当要求</a:t>
            </a:r>
            <a:r>
              <a:rPr lang="zh-CN" altLang="en-US" dirty="0"/>
              <a:t>更大的输出电流和更小的输出电压</a:t>
            </a:r>
            <a:r>
              <a:rPr lang="zh-CN" altLang="en-US" dirty="0" smtClean="0"/>
              <a:t>纹波时，对</a:t>
            </a:r>
            <a:r>
              <a:rPr lang="zh-CN" altLang="en-US" dirty="0"/>
              <a:t>低压大电流输出的变压器而言，中心抽头不仅给变压器的没计和制造带来很大困难，而且外部引线的安装和焊接也很难处理。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7368" y="6169727"/>
            <a:ext cx="43924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更适合低压大电流输出场合！</a:t>
            </a:r>
            <a:endParaRPr lang="zh-CN" altLang="en-US" sz="2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440832" y="138698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同步整流电路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2996952"/>
            <a:ext cx="8570708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065514" y="1535681"/>
            <a:ext cx="812204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zh-CN" altLang="en-US" sz="2500" dirty="0"/>
              <a:t>同步整流技术采用通态电阻极低</a:t>
            </a:r>
            <a:r>
              <a:rPr lang="zh-CN" altLang="en-US" sz="2500" dirty="0" smtClean="0"/>
              <a:t>的</a:t>
            </a:r>
            <a:r>
              <a:rPr lang="en-US" altLang="zh-CN" sz="2500" b="1" dirty="0" smtClean="0">
                <a:solidFill>
                  <a:srgbClr val="0000FF"/>
                </a:solidFill>
              </a:rPr>
              <a:t>MOSFET</a:t>
            </a:r>
            <a:r>
              <a:rPr lang="zh-CN" altLang="en-US" sz="2500" dirty="0" smtClean="0"/>
              <a:t>来</a:t>
            </a:r>
            <a:r>
              <a:rPr lang="zh-CN" altLang="en-US" sz="2500" b="1" dirty="0">
                <a:solidFill>
                  <a:srgbClr val="FF0000"/>
                </a:solidFill>
              </a:rPr>
              <a:t>取代</a:t>
            </a:r>
            <a:r>
              <a:rPr lang="zh-CN" altLang="en-US" sz="2500" dirty="0" smtClean="0"/>
              <a:t>整流</a:t>
            </a:r>
            <a:r>
              <a:rPr lang="zh-CN" altLang="en-US" sz="2500" b="1" dirty="0" smtClean="0">
                <a:solidFill>
                  <a:srgbClr val="0000FF"/>
                </a:solidFill>
              </a:rPr>
              <a:t>二极管</a:t>
            </a:r>
            <a:r>
              <a:rPr lang="zh-CN" altLang="en-US" sz="2500" dirty="0"/>
              <a:t>，</a:t>
            </a:r>
            <a:r>
              <a:rPr lang="zh-CN" altLang="en-US" sz="2500" dirty="0" smtClean="0"/>
              <a:t>能</a:t>
            </a:r>
            <a:r>
              <a:rPr lang="zh-CN" altLang="en-US" sz="2500" dirty="0"/>
              <a:t>大大降低整流电路的</a:t>
            </a:r>
            <a:r>
              <a:rPr lang="zh-CN" altLang="en-US" sz="2500" dirty="0" smtClean="0"/>
              <a:t>损耗，提高</a:t>
            </a:r>
            <a:r>
              <a:rPr lang="en-US" altLang="zh-CN" sz="2500" dirty="0" smtClean="0"/>
              <a:t>DC/DC</a:t>
            </a:r>
            <a:r>
              <a:rPr lang="zh-CN" altLang="en-US" sz="2500" dirty="0" smtClean="0"/>
              <a:t>变换器</a:t>
            </a:r>
            <a:r>
              <a:rPr lang="zh-CN" altLang="en-US" sz="2500" dirty="0"/>
              <a:t>的</a:t>
            </a:r>
            <a:r>
              <a:rPr lang="zh-CN" altLang="en-US" sz="2500" dirty="0" smtClean="0"/>
              <a:t>效率，满足低压、大</a:t>
            </a:r>
            <a:r>
              <a:rPr lang="zh-CN" altLang="en-US" sz="2500" dirty="0"/>
              <a:t>电流整流器的</a:t>
            </a:r>
            <a:r>
              <a:rPr lang="zh-CN" altLang="en-US" sz="2500" dirty="0" smtClean="0"/>
              <a:t>需要。</a:t>
            </a:r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397043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440832" y="138698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同步整流电路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90556"/>
              </p:ext>
            </p:extLst>
          </p:nvPr>
        </p:nvGraphicFramePr>
        <p:xfrm>
          <a:off x="848543" y="1132882"/>
          <a:ext cx="8400565" cy="3664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9" name="Visio" r:id="rId4" imgW="4348762" imgH="1796368" progId="Visio.Drawing.11">
                  <p:embed/>
                </p:oleObj>
              </mc:Choice>
              <mc:Fallback>
                <p:oleObj name="Visio" r:id="rId4" imgW="4348762" imgH="179636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315" t="4057" r="16628" b="16231"/>
                      <a:stretch>
                        <a:fillRect/>
                      </a:stretch>
                    </p:blipFill>
                    <p:spPr bwMode="auto">
                      <a:xfrm>
                        <a:off x="848543" y="1132882"/>
                        <a:ext cx="8400565" cy="3664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888" y="4653136"/>
            <a:ext cx="1681887" cy="16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41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440832" y="138698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同步整流电路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1196752"/>
            <a:ext cx="4573264" cy="474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0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706496"/>
            <a:ext cx="48101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401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56" y="1424152"/>
            <a:ext cx="2380847" cy="5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402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5611746"/>
            <a:ext cx="2228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45412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440832" y="138698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同步整流电路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0" y="984952"/>
            <a:ext cx="9273480" cy="506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152800" y="2293453"/>
            <a:ext cx="2520280" cy="631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85332" y="3517589"/>
            <a:ext cx="2520280" cy="631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8817" y="999353"/>
            <a:ext cx="608852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例如：一个 </a:t>
            </a:r>
            <a:r>
              <a:rPr lang="en-US" altLang="zh-CN" sz="3200" dirty="0" smtClean="0"/>
              <a:t>1.5V 30A</a:t>
            </a:r>
            <a:r>
              <a:rPr lang="zh-CN" altLang="en-US" sz="3200" dirty="0" smtClean="0"/>
              <a:t>输出的电源</a:t>
            </a:r>
            <a:endParaRPr lang="zh-CN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4232920" y="4509120"/>
            <a:ext cx="2520280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718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823144"/>
            <a:ext cx="4435626" cy="271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440832" y="138698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同步整流电路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98" y="920244"/>
            <a:ext cx="3876070" cy="27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3966065"/>
            <a:ext cx="5081458" cy="252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052" y="3961133"/>
            <a:ext cx="449948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5412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440832" y="138698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同步整流电路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952500"/>
            <a:ext cx="90582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541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440832" y="138698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同步整流电路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485900"/>
            <a:ext cx="62103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541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20752" y="44624"/>
            <a:ext cx="48965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直流变换器分类</a:t>
            </a:r>
            <a:endParaRPr lang="zh-CN" altLang="en-US" sz="33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6576" y="836712"/>
            <a:ext cx="69847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隔离型：非隔离型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+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变压器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+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整流电路</a:t>
            </a:r>
            <a:endParaRPr lang="zh-CN" altLang="en-US" sz="33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512" y="1628800"/>
            <a:ext cx="85845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Buck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类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正激，推挽、半桥、全桥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),  Boost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类（推挽、半桥、全桥）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, Buck-Boost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（反激）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, </a:t>
            </a:r>
            <a:r>
              <a:rPr lang="en-US" altLang="zh-CN" sz="3300" dirty="0" err="1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Cuk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, Zeta, SEPIC</a:t>
            </a:r>
            <a:endParaRPr lang="zh-CN" altLang="en-US" sz="33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3429000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隔离型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Buck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类变换器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: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正激变换器推导</a:t>
            </a:r>
            <a:endParaRPr lang="zh-CN" altLang="en-US" sz="33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1496616" y="4221088"/>
          <a:ext cx="4737369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Visio" r:id="rId4" imgW="1906214" imgH="723630" progId="Visio.Drawing.11">
                  <p:embed/>
                </p:oleObj>
              </mc:Choice>
              <mc:Fallback>
                <p:oleObj name="Visio" r:id="rId4" imgW="1906214" imgH="723630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6616" y="4221088"/>
                        <a:ext cx="4737369" cy="180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656856" y="124996"/>
            <a:ext cx="30492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 smtClean="0">
                <a:solidFill>
                  <a:srgbClr val="0000FF"/>
                </a:solidFill>
              </a:rPr>
              <a:t>PWM</a:t>
            </a:r>
            <a:r>
              <a:rPr lang="zh-CN" altLang="en-US" sz="3000" dirty="0" smtClean="0">
                <a:solidFill>
                  <a:srgbClr val="0000FF"/>
                </a:solidFill>
              </a:rPr>
              <a:t>软开关技术</a:t>
            </a:r>
            <a:endParaRPr lang="zh-CN" altLang="en-US" sz="30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1407" y="892256"/>
            <a:ext cx="357020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>
                <a:solidFill>
                  <a:srgbClr val="0000FF"/>
                </a:solidFill>
              </a:rPr>
              <a:t>软</a:t>
            </a:r>
            <a:r>
              <a:rPr lang="zh-CN" altLang="en-US" sz="3300" dirty="0" smtClean="0">
                <a:solidFill>
                  <a:srgbClr val="0000FF"/>
                </a:solidFill>
              </a:rPr>
              <a:t>开关？硬开关？</a:t>
            </a:r>
            <a:endParaRPr lang="zh-CN" altLang="en-US" sz="3300" dirty="0"/>
          </a:p>
        </p:txBody>
      </p:sp>
      <p:sp>
        <p:nvSpPr>
          <p:cNvPr id="11" name="Rectangle 4"/>
          <p:cNvSpPr>
            <a:spLocks noGrp="1" noChangeArrowheads="1"/>
          </p:cNvSpPr>
          <p:nvPr/>
        </p:nvSpPr>
        <p:spPr bwMode="auto">
          <a:xfrm>
            <a:off x="1257300" y="800100"/>
            <a:ext cx="3048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itchFamily="2" charset="2"/>
              <a:buBlip>
                <a:blip r:embed="rId3"/>
              </a:buBlip>
            </a:pPr>
            <a:endParaRPr lang="zh-CN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79264" y="1916832"/>
            <a:ext cx="39344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F0000"/>
                </a:solidFill>
              </a:rPr>
              <a:t>硬开关：</a:t>
            </a:r>
            <a:endParaRPr lang="en-US" altLang="zh-CN" sz="2000" b="1" dirty="0">
              <a:solidFill>
                <a:srgbClr val="FF0000"/>
              </a:solidFill>
              <a:ea typeface="华文中宋" pitchFamily="2" charset="-122"/>
            </a:endParaRPr>
          </a:p>
          <a:p>
            <a:r>
              <a:rPr lang="en-US" altLang="zh-CN" sz="2000" dirty="0" smtClean="0">
                <a:ea typeface="华文中宋" pitchFamily="2" charset="-122"/>
              </a:rPr>
              <a:t>1</a:t>
            </a:r>
            <a:r>
              <a:rPr lang="zh-CN" altLang="en-US" sz="2000" dirty="0" smtClean="0">
                <a:ea typeface="华文中宋" pitchFamily="2" charset="-122"/>
              </a:rPr>
              <a:t>、开关</a:t>
            </a:r>
            <a:r>
              <a:rPr lang="zh-CN" altLang="en-US" sz="2000" dirty="0">
                <a:ea typeface="华文中宋" pitchFamily="2" charset="-122"/>
              </a:rPr>
              <a:t>过程中电压和电流均不为零，出现了</a:t>
            </a:r>
            <a:r>
              <a:rPr lang="zh-CN" altLang="en-US" sz="2000" dirty="0" smtClean="0">
                <a:ea typeface="华文中宋" pitchFamily="2" charset="-122"/>
              </a:rPr>
              <a:t>重叠</a:t>
            </a:r>
            <a:endParaRPr lang="en-US" altLang="zh-CN" sz="2000" dirty="0" smtClean="0">
              <a:ea typeface="华文中宋" pitchFamily="2" charset="-122"/>
            </a:endParaRPr>
          </a:p>
          <a:p>
            <a:pPr marL="0" lvl="1"/>
            <a:r>
              <a:rPr lang="en-US" altLang="zh-CN" sz="2000" dirty="0" smtClean="0">
                <a:ea typeface="华文中宋" pitchFamily="2" charset="-122"/>
              </a:rPr>
              <a:t>2</a:t>
            </a:r>
            <a:r>
              <a:rPr lang="zh-CN" altLang="en-US" sz="2000" dirty="0" smtClean="0">
                <a:ea typeface="华文中宋" pitchFamily="2" charset="-122"/>
              </a:rPr>
              <a:t>、电压</a:t>
            </a:r>
            <a:r>
              <a:rPr lang="zh-CN" altLang="en-US" sz="2000" dirty="0">
                <a:ea typeface="华文中宋" pitchFamily="2" charset="-122"/>
              </a:rPr>
              <a:t>、电流变化很快，波形出现明显得过冲，导致开关</a:t>
            </a:r>
            <a:r>
              <a:rPr lang="zh-CN" altLang="en-US" sz="2000" dirty="0" smtClean="0">
                <a:ea typeface="华文中宋" pitchFamily="2" charset="-122"/>
              </a:rPr>
              <a:t>噪声</a:t>
            </a:r>
            <a:endParaRPr lang="zh-CN" altLang="en-US" sz="2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128464" y="4238476"/>
            <a:ext cx="42197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0000FF"/>
                </a:solidFill>
              </a:rPr>
              <a:t>软开关</a:t>
            </a:r>
            <a:r>
              <a:rPr lang="zh-CN" altLang="en-US" sz="2000" b="1" dirty="0">
                <a:solidFill>
                  <a:srgbClr val="0000FF"/>
                </a:solidFill>
              </a:rPr>
              <a:t>：</a:t>
            </a:r>
            <a:endParaRPr lang="en-US" altLang="zh-CN" sz="2000" b="1" dirty="0">
              <a:solidFill>
                <a:srgbClr val="0000FF"/>
              </a:solidFill>
              <a:ea typeface="华文中宋" pitchFamily="2" charset="-122"/>
            </a:endParaRPr>
          </a:p>
          <a:p>
            <a:r>
              <a:rPr lang="en-US" altLang="zh-CN" sz="2000" dirty="0" smtClean="0">
                <a:ea typeface="华文中宋" pitchFamily="2" charset="-122"/>
              </a:rPr>
              <a:t>1</a:t>
            </a:r>
            <a:r>
              <a:rPr lang="zh-CN" altLang="en-US" sz="2000" dirty="0" smtClean="0">
                <a:ea typeface="华文中宋" pitchFamily="2" charset="-122"/>
              </a:rPr>
              <a:t>、</a:t>
            </a:r>
            <a:r>
              <a:rPr lang="zh-CN" altLang="en-US" sz="2000" dirty="0">
                <a:ea typeface="华文中宋" pitchFamily="2" charset="-122"/>
              </a:rPr>
              <a:t>在原电路中增加了小电感、电容等谐振元件，在开关过程前后引入谐振，消除电压、电流的重叠</a:t>
            </a:r>
            <a:endParaRPr lang="en-US" altLang="zh-CN" sz="2000" dirty="0" smtClean="0">
              <a:ea typeface="华文中宋" pitchFamily="2" charset="-122"/>
            </a:endParaRPr>
          </a:p>
          <a:p>
            <a:pPr marL="0" lvl="1"/>
            <a:r>
              <a:rPr lang="en-US" altLang="zh-CN" sz="2000" dirty="0" smtClean="0">
                <a:ea typeface="华文中宋" pitchFamily="2" charset="-122"/>
              </a:rPr>
              <a:t>2</a:t>
            </a:r>
            <a:r>
              <a:rPr lang="zh-CN" altLang="en-US" sz="2000" dirty="0" smtClean="0">
                <a:ea typeface="华文中宋" pitchFamily="2" charset="-122"/>
              </a:rPr>
              <a:t>、</a:t>
            </a:r>
            <a:r>
              <a:rPr lang="zh-CN" altLang="en-US" sz="2000" dirty="0">
                <a:ea typeface="华文中宋" pitchFamily="2" charset="-122"/>
              </a:rPr>
              <a:t>降低开关损耗和开关噪声</a:t>
            </a:r>
            <a:endParaRPr lang="zh-CN" altLang="en-US" sz="2000" dirty="0"/>
          </a:p>
        </p:txBody>
      </p:sp>
      <p:grpSp>
        <p:nvGrpSpPr>
          <p:cNvPr id="119" name="Group 61"/>
          <p:cNvGrpSpPr>
            <a:grpSpLocks/>
          </p:cNvGrpSpPr>
          <p:nvPr/>
        </p:nvGrpSpPr>
        <p:grpSpPr bwMode="auto">
          <a:xfrm>
            <a:off x="4246115" y="920992"/>
            <a:ext cx="5459413" cy="2797419"/>
            <a:chOff x="1069" y="2007"/>
            <a:chExt cx="3744" cy="1805"/>
          </a:xfrm>
        </p:grpSpPr>
        <p:sp>
          <p:nvSpPr>
            <p:cNvPr id="120" name="Text Box 27"/>
            <p:cNvSpPr txBox="1">
              <a:spLocks noChangeArrowheads="1"/>
            </p:cNvSpPr>
            <p:nvPr/>
          </p:nvSpPr>
          <p:spPr bwMode="auto">
            <a:xfrm>
              <a:off x="2616" y="3033"/>
              <a:ext cx="1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en-US" altLang="zh-CN" sz="1800" i="1"/>
                <a:t>t</a:t>
              </a:r>
            </a:p>
          </p:txBody>
        </p:sp>
        <p:sp>
          <p:nvSpPr>
            <p:cNvPr id="121" name="Text Box 29"/>
            <p:cNvSpPr txBox="1">
              <a:spLocks noChangeArrowheads="1"/>
            </p:cNvSpPr>
            <p:nvPr/>
          </p:nvSpPr>
          <p:spPr bwMode="auto">
            <a:xfrm>
              <a:off x="1082" y="3033"/>
              <a:ext cx="18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en-US" altLang="zh-CN" sz="1800" i="1"/>
                <a:t>0</a:t>
              </a:r>
            </a:p>
          </p:txBody>
        </p:sp>
        <p:grpSp>
          <p:nvGrpSpPr>
            <p:cNvPr id="122" name="Group 60"/>
            <p:cNvGrpSpPr>
              <a:grpSpLocks/>
            </p:cNvGrpSpPr>
            <p:nvPr/>
          </p:nvGrpSpPr>
          <p:grpSpPr bwMode="auto">
            <a:xfrm>
              <a:off x="1069" y="2007"/>
              <a:ext cx="3744" cy="1805"/>
              <a:chOff x="1069" y="2007"/>
              <a:chExt cx="3744" cy="1805"/>
            </a:xfrm>
          </p:grpSpPr>
          <p:sp>
            <p:nvSpPr>
              <p:cNvPr id="124" name="Text Box 51"/>
              <p:cNvSpPr txBox="1">
                <a:spLocks noChangeArrowheads="1"/>
              </p:cNvSpPr>
              <p:nvPr/>
            </p:nvSpPr>
            <p:spPr bwMode="auto">
              <a:xfrm>
                <a:off x="1139" y="3302"/>
                <a:ext cx="1645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2000" b="0">
                    <a:latin typeface="Arial" charset="0"/>
                    <a:ea typeface="华文中宋" pitchFamily="2" charset="-122"/>
                  </a:rPr>
                  <a:t>a</a:t>
                </a:r>
                <a:r>
                  <a:rPr lang="zh-CN" altLang="en-US" sz="2000" b="0">
                    <a:latin typeface="Arial" charset="0"/>
                    <a:ea typeface="华文中宋" pitchFamily="2" charset="-122"/>
                  </a:rPr>
                  <a:t>）硬开关的开通过程</a:t>
                </a:r>
              </a:p>
            </p:txBody>
          </p:sp>
          <p:sp>
            <p:nvSpPr>
              <p:cNvPr id="125" name="Text Box 52"/>
              <p:cNvSpPr txBox="1">
                <a:spLocks noChangeArrowheads="1"/>
              </p:cNvSpPr>
              <p:nvPr/>
            </p:nvSpPr>
            <p:spPr bwMode="auto">
              <a:xfrm>
                <a:off x="3168" y="3302"/>
                <a:ext cx="1645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2000" b="0">
                    <a:latin typeface="Arial" charset="0"/>
                    <a:ea typeface="华文中宋" pitchFamily="2" charset="-122"/>
                  </a:rPr>
                  <a:t>b</a:t>
                </a:r>
                <a:r>
                  <a:rPr lang="zh-CN" altLang="en-US" sz="2000" b="0">
                    <a:latin typeface="Arial" charset="0"/>
                    <a:ea typeface="华文中宋" pitchFamily="2" charset="-122"/>
                  </a:rPr>
                  <a:t>）硬开关的关断过程</a:t>
                </a:r>
              </a:p>
            </p:txBody>
          </p:sp>
          <p:sp>
            <p:nvSpPr>
              <p:cNvPr id="126" name="Text Box 53"/>
              <p:cNvSpPr txBox="1">
                <a:spLocks noChangeArrowheads="1"/>
              </p:cNvSpPr>
              <p:nvPr/>
            </p:nvSpPr>
            <p:spPr bwMode="auto">
              <a:xfrm>
                <a:off x="1968" y="3554"/>
                <a:ext cx="153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zh-CN" altLang="en-US" sz="2000" b="0" dirty="0" smtClean="0">
                    <a:solidFill>
                      <a:schemeClr val="hlink"/>
                    </a:solidFill>
                    <a:latin typeface="Arial" charset="0"/>
                    <a:ea typeface="华文中宋" pitchFamily="2" charset="-122"/>
                  </a:rPr>
                  <a:t>硬</a:t>
                </a:r>
                <a:r>
                  <a:rPr lang="zh-CN" altLang="en-US" sz="2000" b="0" dirty="0">
                    <a:solidFill>
                      <a:schemeClr val="hlink"/>
                    </a:solidFill>
                    <a:latin typeface="Arial" charset="0"/>
                    <a:ea typeface="华文中宋" pitchFamily="2" charset="-122"/>
                  </a:rPr>
                  <a:t>开关的开关过程</a:t>
                </a:r>
              </a:p>
            </p:txBody>
          </p:sp>
          <p:grpSp>
            <p:nvGrpSpPr>
              <p:cNvPr id="127" name="Group 59"/>
              <p:cNvGrpSpPr>
                <a:grpSpLocks/>
              </p:cNvGrpSpPr>
              <p:nvPr/>
            </p:nvGrpSpPr>
            <p:grpSpPr bwMode="auto">
              <a:xfrm>
                <a:off x="1069" y="2007"/>
                <a:ext cx="3635" cy="1095"/>
                <a:chOff x="1069" y="2007"/>
                <a:chExt cx="3635" cy="1095"/>
              </a:xfrm>
            </p:grpSpPr>
            <p:sp>
              <p:nvSpPr>
                <p:cNvPr id="128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1266" y="2691"/>
                  <a:ext cx="1285" cy="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9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1265" y="2043"/>
                  <a:ext cx="1" cy="65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0" name="Freeform 11"/>
                <p:cNvSpPr>
                  <a:spLocks/>
                </p:cNvSpPr>
                <p:nvPr/>
              </p:nvSpPr>
              <p:spPr bwMode="auto">
                <a:xfrm>
                  <a:off x="1266" y="2828"/>
                  <a:ext cx="1312" cy="274"/>
                </a:xfrm>
                <a:custGeom>
                  <a:avLst/>
                  <a:gdLst>
                    <a:gd name="T0" fmla="*/ 0 w 3657"/>
                    <a:gd name="T1" fmla="*/ 0 h 1995"/>
                    <a:gd name="T2" fmla="*/ 0 w 3657"/>
                    <a:gd name="T3" fmla="*/ 1995 h 1995"/>
                    <a:gd name="T4" fmla="*/ 3657 w 3657"/>
                    <a:gd name="T5" fmla="*/ 1995 h 19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57" h="1995">
                      <a:moveTo>
                        <a:pt x="0" y="0"/>
                      </a:moveTo>
                      <a:lnTo>
                        <a:pt x="0" y="1995"/>
                      </a:lnTo>
                      <a:lnTo>
                        <a:pt x="3657" y="1995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1" name="Freeform 12"/>
                <p:cNvSpPr>
                  <a:spLocks/>
                </p:cNvSpPr>
                <p:nvPr/>
              </p:nvSpPr>
              <p:spPr bwMode="auto">
                <a:xfrm>
                  <a:off x="1255" y="2213"/>
                  <a:ext cx="779" cy="481"/>
                </a:xfrm>
                <a:custGeom>
                  <a:avLst/>
                  <a:gdLst>
                    <a:gd name="T0" fmla="*/ 0 w 1995"/>
                    <a:gd name="T1" fmla="*/ 0 h 1351"/>
                    <a:gd name="T2" fmla="*/ 997 w 1995"/>
                    <a:gd name="T3" fmla="*/ 0 h 1351"/>
                    <a:gd name="T4" fmla="*/ 1995 w 1995"/>
                    <a:gd name="T5" fmla="*/ 1351 h 1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95" h="1351">
                      <a:moveTo>
                        <a:pt x="0" y="0"/>
                      </a:moveTo>
                      <a:lnTo>
                        <a:pt x="997" y="0"/>
                      </a:lnTo>
                      <a:lnTo>
                        <a:pt x="1995" y="1351"/>
                      </a:lnTo>
                    </a:path>
                  </a:pathLst>
                </a:custGeom>
                <a:noFill/>
                <a:ln w="28575" cmpd="sng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2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645" y="2339"/>
                  <a:ext cx="259" cy="355"/>
                </a:xfrm>
                <a:prstGeom prst="line">
                  <a:avLst/>
                </a:prstGeom>
                <a:noFill/>
                <a:ln w="28575">
                  <a:solidFill>
                    <a:srgbClr val="CC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3" name="Line 14"/>
                <p:cNvSpPr>
                  <a:spLocks noChangeShapeType="1"/>
                </p:cNvSpPr>
                <p:nvPr/>
              </p:nvSpPr>
              <p:spPr bwMode="auto">
                <a:xfrm>
                  <a:off x="2081" y="2348"/>
                  <a:ext cx="455" cy="1"/>
                </a:xfrm>
                <a:prstGeom prst="line">
                  <a:avLst/>
                </a:prstGeom>
                <a:noFill/>
                <a:ln w="28575">
                  <a:solidFill>
                    <a:srgbClr val="CC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4" name="Freeform 15"/>
                <p:cNvSpPr>
                  <a:spLocks/>
                </p:cNvSpPr>
                <p:nvPr/>
              </p:nvSpPr>
              <p:spPr bwMode="auto">
                <a:xfrm>
                  <a:off x="1904" y="2283"/>
                  <a:ext cx="178" cy="100"/>
                </a:xfrm>
                <a:custGeom>
                  <a:avLst/>
                  <a:gdLst>
                    <a:gd name="T0" fmla="*/ 4 w 455"/>
                    <a:gd name="T1" fmla="*/ 182 h 281"/>
                    <a:gd name="T2" fmla="*/ 14 w 455"/>
                    <a:gd name="T3" fmla="*/ 157 h 281"/>
                    <a:gd name="T4" fmla="*/ 23 w 455"/>
                    <a:gd name="T5" fmla="*/ 134 h 281"/>
                    <a:gd name="T6" fmla="*/ 32 w 455"/>
                    <a:gd name="T7" fmla="*/ 113 h 281"/>
                    <a:gd name="T8" fmla="*/ 42 w 455"/>
                    <a:gd name="T9" fmla="*/ 93 h 281"/>
                    <a:gd name="T10" fmla="*/ 51 w 455"/>
                    <a:gd name="T11" fmla="*/ 77 h 281"/>
                    <a:gd name="T12" fmla="*/ 60 w 455"/>
                    <a:gd name="T13" fmla="*/ 61 h 281"/>
                    <a:gd name="T14" fmla="*/ 71 w 455"/>
                    <a:gd name="T15" fmla="*/ 48 h 281"/>
                    <a:gd name="T16" fmla="*/ 81 w 455"/>
                    <a:gd name="T17" fmla="*/ 36 h 281"/>
                    <a:gd name="T18" fmla="*/ 91 w 455"/>
                    <a:gd name="T19" fmla="*/ 27 h 281"/>
                    <a:gd name="T20" fmla="*/ 101 w 455"/>
                    <a:gd name="T21" fmla="*/ 18 h 281"/>
                    <a:gd name="T22" fmla="*/ 110 w 455"/>
                    <a:gd name="T23" fmla="*/ 11 h 281"/>
                    <a:gd name="T24" fmla="*/ 121 w 455"/>
                    <a:gd name="T25" fmla="*/ 7 h 281"/>
                    <a:gd name="T26" fmla="*/ 131 w 455"/>
                    <a:gd name="T27" fmla="*/ 3 h 281"/>
                    <a:gd name="T28" fmla="*/ 141 w 455"/>
                    <a:gd name="T29" fmla="*/ 1 h 281"/>
                    <a:gd name="T30" fmla="*/ 150 w 455"/>
                    <a:gd name="T31" fmla="*/ 0 h 281"/>
                    <a:gd name="T32" fmla="*/ 160 w 455"/>
                    <a:gd name="T33" fmla="*/ 1 h 281"/>
                    <a:gd name="T34" fmla="*/ 170 w 455"/>
                    <a:gd name="T35" fmla="*/ 3 h 281"/>
                    <a:gd name="T36" fmla="*/ 179 w 455"/>
                    <a:gd name="T37" fmla="*/ 6 h 281"/>
                    <a:gd name="T38" fmla="*/ 187 w 455"/>
                    <a:gd name="T39" fmla="*/ 10 h 281"/>
                    <a:gd name="T40" fmla="*/ 197 w 455"/>
                    <a:gd name="T41" fmla="*/ 16 h 281"/>
                    <a:gd name="T42" fmla="*/ 205 w 455"/>
                    <a:gd name="T43" fmla="*/ 23 h 281"/>
                    <a:gd name="T44" fmla="*/ 217 w 455"/>
                    <a:gd name="T45" fmla="*/ 35 h 281"/>
                    <a:gd name="T46" fmla="*/ 233 w 455"/>
                    <a:gd name="T47" fmla="*/ 54 h 281"/>
                    <a:gd name="T48" fmla="*/ 248 w 455"/>
                    <a:gd name="T49" fmla="*/ 77 h 281"/>
                    <a:gd name="T50" fmla="*/ 260 w 455"/>
                    <a:gd name="T51" fmla="*/ 103 h 281"/>
                    <a:gd name="T52" fmla="*/ 270 w 455"/>
                    <a:gd name="T53" fmla="*/ 131 h 281"/>
                    <a:gd name="T54" fmla="*/ 278 w 455"/>
                    <a:gd name="T55" fmla="*/ 158 h 281"/>
                    <a:gd name="T56" fmla="*/ 286 w 455"/>
                    <a:gd name="T57" fmla="*/ 195 h 281"/>
                    <a:gd name="T58" fmla="*/ 292 w 455"/>
                    <a:gd name="T59" fmla="*/ 218 h 281"/>
                    <a:gd name="T60" fmla="*/ 298 w 455"/>
                    <a:gd name="T61" fmla="*/ 240 h 281"/>
                    <a:gd name="T62" fmla="*/ 304 w 455"/>
                    <a:gd name="T63" fmla="*/ 253 h 281"/>
                    <a:gd name="T64" fmla="*/ 308 w 455"/>
                    <a:gd name="T65" fmla="*/ 262 h 281"/>
                    <a:gd name="T66" fmla="*/ 312 w 455"/>
                    <a:gd name="T67" fmla="*/ 268 h 281"/>
                    <a:gd name="T68" fmla="*/ 317 w 455"/>
                    <a:gd name="T69" fmla="*/ 274 h 281"/>
                    <a:gd name="T70" fmla="*/ 323 w 455"/>
                    <a:gd name="T71" fmla="*/ 278 h 281"/>
                    <a:gd name="T72" fmla="*/ 330 w 455"/>
                    <a:gd name="T73" fmla="*/ 280 h 281"/>
                    <a:gd name="T74" fmla="*/ 337 w 455"/>
                    <a:gd name="T75" fmla="*/ 281 h 281"/>
                    <a:gd name="T76" fmla="*/ 346 w 455"/>
                    <a:gd name="T77" fmla="*/ 280 h 281"/>
                    <a:gd name="T78" fmla="*/ 357 w 455"/>
                    <a:gd name="T79" fmla="*/ 276 h 281"/>
                    <a:gd name="T80" fmla="*/ 369 w 455"/>
                    <a:gd name="T81" fmla="*/ 270 h 281"/>
                    <a:gd name="T82" fmla="*/ 381 w 455"/>
                    <a:gd name="T83" fmla="*/ 263 h 281"/>
                    <a:gd name="T84" fmla="*/ 393 w 455"/>
                    <a:gd name="T85" fmla="*/ 253 h 281"/>
                    <a:gd name="T86" fmla="*/ 412 w 455"/>
                    <a:gd name="T87" fmla="*/ 238 h 281"/>
                    <a:gd name="T88" fmla="*/ 423 w 455"/>
                    <a:gd name="T89" fmla="*/ 227 h 281"/>
                    <a:gd name="T90" fmla="*/ 432 w 455"/>
                    <a:gd name="T91" fmla="*/ 218 h 281"/>
                    <a:gd name="T92" fmla="*/ 442 w 455"/>
                    <a:gd name="T93" fmla="*/ 208 h 281"/>
                    <a:gd name="T94" fmla="*/ 448 w 455"/>
                    <a:gd name="T95" fmla="*/ 199 h 281"/>
                    <a:gd name="T96" fmla="*/ 453 w 455"/>
                    <a:gd name="T97" fmla="*/ 192 h 281"/>
                    <a:gd name="T98" fmla="*/ 455 w 455"/>
                    <a:gd name="T99" fmla="*/ 188 h 281"/>
                    <a:gd name="T100" fmla="*/ 454 w 455"/>
                    <a:gd name="T101" fmla="*/ 185 h 281"/>
                    <a:gd name="T102" fmla="*/ 451 w 455"/>
                    <a:gd name="T103" fmla="*/ 185 h 281"/>
                    <a:gd name="T104" fmla="*/ 444 w 455"/>
                    <a:gd name="T105" fmla="*/ 188 h 281"/>
                    <a:gd name="T106" fmla="*/ 436 w 455"/>
                    <a:gd name="T107" fmla="*/ 193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55" h="281">
                      <a:moveTo>
                        <a:pt x="0" y="195"/>
                      </a:moveTo>
                      <a:lnTo>
                        <a:pt x="4" y="182"/>
                      </a:lnTo>
                      <a:lnTo>
                        <a:pt x="9" y="169"/>
                      </a:lnTo>
                      <a:lnTo>
                        <a:pt x="14" y="157"/>
                      </a:lnTo>
                      <a:lnTo>
                        <a:pt x="18" y="145"/>
                      </a:lnTo>
                      <a:lnTo>
                        <a:pt x="23" y="134"/>
                      </a:lnTo>
                      <a:lnTo>
                        <a:pt x="27" y="122"/>
                      </a:lnTo>
                      <a:lnTo>
                        <a:pt x="32" y="113"/>
                      </a:lnTo>
                      <a:lnTo>
                        <a:pt x="37" y="103"/>
                      </a:lnTo>
                      <a:lnTo>
                        <a:pt x="42" y="93"/>
                      </a:lnTo>
                      <a:lnTo>
                        <a:pt x="46" y="85"/>
                      </a:lnTo>
                      <a:lnTo>
                        <a:pt x="51" y="77"/>
                      </a:lnTo>
                      <a:lnTo>
                        <a:pt x="56" y="68"/>
                      </a:lnTo>
                      <a:lnTo>
                        <a:pt x="60" y="61"/>
                      </a:lnTo>
                      <a:lnTo>
                        <a:pt x="66" y="55"/>
                      </a:lnTo>
                      <a:lnTo>
                        <a:pt x="71" y="48"/>
                      </a:lnTo>
                      <a:lnTo>
                        <a:pt x="76" y="42"/>
                      </a:lnTo>
                      <a:lnTo>
                        <a:pt x="81" y="36"/>
                      </a:lnTo>
                      <a:lnTo>
                        <a:pt x="85" y="31"/>
                      </a:lnTo>
                      <a:lnTo>
                        <a:pt x="91" y="27"/>
                      </a:lnTo>
                      <a:lnTo>
                        <a:pt x="96" y="23"/>
                      </a:lnTo>
                      <a:lnTo>
                        <a:pt x="101" y="18"/>
                      </a:lnTo>
                      <a:lnTo>
                        <a:pt x="106" y="14"/>
                      </a:lnTo>
                      <a:lnTo>
                        <a:pt x="110" y="11"/>
                      </a:lnTo>
                      <a:lnTo>
                        <a:pt x="116" y="9"/>
                      </a:lnTo>
                      <a:lnTo>
                        <a:pt x="121" y="7"/>
                      </a:lnTo>
                      <a:lnTo>
                        <a:pt x="126" y="5"/>
                      </a:lnTo>
                      <a:lnTo>
                        <a:pt x="131" y="3"/>
                      </a:lnTo>
                      <a:lnTo>
                        <a:pt x="135" y="2"/>
                      </a:lnTo>
                      <a:lnTo>
                        <a:pt x="141" y="1"/>
                      </a:lnTo>
                      <a:lnTo>
                        <a:pt x="146" y="1"/>
                      </a:lnTo>
                      <a:lnTo>
                        <a:pt x="150" y="0"/>
                      </a:lnTo>
                      <a:lnTo>
                        <a:pt x="155" y="1"/>
                      </a:lnTo>
                      <a:lnTo>
                        <a:pt x="160" y="1"/>
                      </a:lnTo>
                      <a:lnTo>
                        <a:pt x="164" y="2"/>
                      </a:lnTo>
                      <a:lnTo>
                        <a:pt x="170" y="3"/>
                      </a:lnTo>
                      <a:lnTo>
                        <a:pt x="174" y="4"/>
                      </a:lnTo>
                      <a:lnTo>
                        <a:pt x="179" y="6"/>
                      </a:lnTo>
                      <a:lnTo>
                        <a:pt x="183" y="8"/>
                      </a:lnTo>
                      <a:lnTo>
                        <a:pt x="187" y="10"/>
                      </a:lnTo>
                      <a:lnTo>
                        <a:pt x="192" y="13"/>
                      </a:lnTo>
                      <a:lnTo>
                        <a:pt x="197" y="16"/>
                      </a:lnTo>
                      <a:lnTo>
                        <a:pt x="201" y="19"/>
                      </a:lnTo>
                      <a:lnTo>
                        <a:pt x="205" y="23"/>
                      </a:lnTo>
                      <a:lnTo>
                        <a:pt x="209" y="27"/>
                      </a:lnTo>
                      <a:lnTo>
                        <a:pt x="217" y="35"/>
                      </a:lnTo>
                      <a:lnTo>
                        <a:pt x="226" y="43"/>
                      </a:lnTo>
                      <a:lnTo>
                        <a:pt x="233" y="54"/>
                      </a:lnTo>
                      <a:lnTo>
                        <a:pt x="240" y="65"/>
                      </a:lnTo>
                      <a:lnTo>
                        <a:pt x="248" y="77"/>
                      </a:lnTo>
                      <a:lnTo>
                        <a:pt x="254" y="89"/>
                      </a:lnTo>
                      <a:lnTo>
                        <a:pt x="260" y="103"/>
                      </a:lnTo>
                      <a:lnTo>
                        <a:pt x="265" y="116"/>
                      </a:lnTo>
                      <a:lnTo>
                        <a:pt x="270" y="131"/>
                      </a:lnTo>
                      <a:lnTo>
                        <a:pt x="275" y="145"/>
                      </a:lnTo>
                      <a:lnTo>
                        <a:pt x="278" y="158"/>
                      </a:lnTo>
                      <a:lnTo>
                        <a:pt x="281" y="170"/>
                      </a:lnTo>
                      <a:lnTo>
                        <a:pt x="286" y="195"/>
                      </a:lnTo>
                      <a:lnTo>
                        <a:pt x="289" y="207"/>
                      </a:lnTo>
                      <a:lnTo>
                        <a:pt x="292" y="218"/>
                      </a:lnTo>
                      <a:lnTo>
                        <a:pt x="295" y="229"/>
                      </a:lnTo>
                      <a:lnTo>
                        <a:pt x="298" y="240"/>
                      </a:lnTo>
                      <a:lnTo>
                        <a:pt x="302" y="249"/>
                      </a:lnTo>
                      <a:lnTo>
                        <a:pt x="304" y="253"/>
                      </a:lnTo>
                      <a:lnTo>
                        <a:pt x="306" y="257"/>
                      </a:lnTo>
                      <a:lnTo>
                        <a:pt x="308" y="262"/>
                      </a:lnTo>
                      <a:lnTo>
                        <a:pt x="310" y="265"/>
                      </a:lnTo>
                      <a:lnTo>
                        <a:pt x="312" y="268"/>
                      </a:lnTo>
                      <a:lnTo>
                        <a:pt x="315" y="271"/>
                      </a:lnTo>
                      <a:lnTo>
                        <a:pt x="317" y="274"/>
                      </a:lnTo>
                      <a:lnTo>
                        <a:pt x="320" y="276"/>
                      </a:lnTo>
                      <a:lnTo>
                        <a:pt x="323" y="278"/>
                      </a:lnTo>
                      <a:lnTo>
                        <a:pt x="327" y="279"/>
                      </a:lnTo>
                      <a:lnTo>
                        <a:pt x="330" y="280"/>
                      </a:lnTo>
                      <a:lnTo>
                        <a:pt x="333" y="281"/>
                      </a:lnTo>
                      <a:lnTo>
                        <a:pt x="337" y="281"/>
                      </a:lnTo>
                      <a:lnTo>
                        <a:pt x="341" y="281"/>
                      </a:lnTo>
                      <a:lnTo>
                        <a:pt x="346" y="280"/>
                      </a:lnTo>
                      <a:lnTo>
                        <a:pt x="351" y="278"/>
                      </a:lnTo>
                      <a:lnTo>
                        <a:pt x="357" y="276"/>
                      </a:lnTo>
                      <a:lnTo>
                        <a:pt x="363" y="273"/>
                      </a:lnTo>
                      <a:lnTo>
                        <a:pt x="369" y="270"/>
                      </a:lnTo>
                      <a:lnTo>
                        <a:pt x="375" y="266"/>
                      </a:lnTo>
                      <a:lnTo>
                        <a:pt x="381" y="263"/>
                      </a:lnTo>
                      <a:lnTo>
                        <a:pt x="387" y="257"/>
                      </a:lnTo>
                      <a:lnTo>
                        <a:pt x="393" y="253"/>
                      </a:lnTo>
                      <a:lnTo>
                        <a:pt x="399" y="248"/>
                      </a:lnTo>
                      <a:lnTo>
                        <a:pt x="412" y="238"/>
                      </a:lnTo>
                      <a:lnTo>
                        <a:pt x="417" y="232"/>
                      </a:lnTo>
                      <a:lnTo>
                        <a:pt x="423" y="227"/>
                      </a:lnTo>
                      <a:lnTo>
                        <a:pt x="428" y="222"/>
                      </a:lnTo>
                      <a:lnTo>
                        <a:pt x="432" y="218"/>
                      </a:lnTo>
                      <a:lnTo>
                        <a:pt x="438" y="213"/>
                      </a:lnTo>
                      <a:lnTo>
                        <a:pt x="442" y="208"/>
                      </a:lnTo>
                      <a:lnTo>
                        <a:pt x="445" y="203"/>
                      </a:lnTo>
                      <a:lnTo>
                        <a:pt x="448" y="199"/>
                      </a:lnTo>
                      <a:lnTo>
                        <a:pt x="451" y="196"/>
                      </a:lnTo>
                      <a:lnTo>
                        <a:pt x="453" y="192"/>
                      </a:lnTo>
                      <a:lnTo>
                        <a:pt x="454" y="190"/>
                      </a:lnTo>
                      <a:lnTo>
                        <a:pt x="455" y="188"/>
                      </a:lnTo>
                      <a:lnTo>
                        <a:pt x="455" y="186"/>
                      </a:lnTo>
                      <a:lnTo>
                        <a:pt x="454" y="185"/>
                      </a:lnTo>
                      <a:lnTo>
                        <a:pt x="453" y="185"/>
                      </a:lnTo>
                      <a:lnTo>
                        <a:pt x="451" y="185"/>
                      </a:lnTo>
                      <a:lnTo>
                        <a:pt x="448" y="186"/>
                      </a:lnTo>
                      <a:lnTo>
                        <a:pt x="444" y="188"/>
                      </a:lnTo>
                      <a:lnTo>
                        <a:pt x="439" y="191"/>
                      </a:lnTo>
                      <a:lnTo>
                        <a:pt x="436" y="193"/>
                      </a:lnTo>
                      <a:lnTo>
                        <a:pt x="432" y="195"/>
                      </a:lnTo>
                    </a:path>
                  </a:pathLst>
                </a:custGeom>
                <a:noFill/>
                <a:ln w="28575" cmpd="sng">
                  <a:solidFill>
                    <a:srgbClr val="CC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5" name="Freeform 16"/>
                <p:cNvSpPr>
                  <a:spLocks/>
                </p:cNvSpPr>
                <p:nvPr/>
              </p:nvSpPr>
              <p:spPr bwMode="auto">
                <a:xfrm>
                  <a:off x="1645" y="2896"/>
                  <a:ext cx="389" cy="206"/>
                </a:xfrm>
                <a:custGeom>
                  <a:avLst/>
                  <a:gdLst>
                    <a:gd name="T0" fmla="*/ 5 w 998"/>
                    <a:gd name="T1" fmla="*/ 703 h 726"/>
                    <a:gd name="T2" fmla="*/ 17 w 998"/>
                    <a:gd name="T3" fmla="*/ 655 h 726"/>
                    <a:gd name="T4" fmla="*/ 33 w 998"/>
                    <a:gd name="T5" fmla="*/ 577 h 726"/>
                    <a:gd name="T6" fmla="*/ 59 w 998"/>
                    <a:gd name="T7" fmla="*/ 468 h 726"/>
                    <a:gd name="T8" fmla="*/ 91 w 998"/>
                    <a:gd name="T9" fmla="*/ 357 h 726"/>
                    <a:gd name="T10" fmla="*/ 129 w 998"/>
                    <a:gd name="T11" fmla="*/ 253 h 726"/>
                    <a:gd name="T12" fmla="*/ 152 w 998"/>
                    <a:gd name="T13" fmla="*/ 205 h 726"/>
                    <a:gd name="T14" fmla="*/ 177 w 998"/>
                    <a:gd name="T15" fmla="*/ 160 h 726"/>
                    <a:gd name="T16" fmla="*/ 205 w 998"/>
                    <a:gd name="T17" fmla="*/ 118 h 726"/>
                    <a:gd name="T18" fmla="*/ 236 w 998"/>
                    <a:gd name="T19" fmla="*/ 83 h 726"/>
                    <a:gd name="T20" fmla="*/ 270 w 998"/>
                    <a:gd name="T21" fmla="*/ 52 h 726"/>
                    <a:gd name="T22" fmla="*/ 308 w 998"/>
                    <a:gd name="T23" fmla="*/ 28 h 726"/>
                    <a:gd name="T24" fmla="*/ 349 w 998"/>
                    <a:gd name="T25" fmla="*/ 11 h 726"/>
                    <a:gd name="T26" fmla="*/ 372 w 998"/>
                    <a:gd name="T27" fmla="*/ 5 h 726"/>
                    <a:gd name="T28" fmla="*/ 397 w 998"/>
                    <a:gd name="T29" fmla="*/ 2 h 726"/>
                    <a:gd name="T30" fmla="*/ 422 w 998"/>
                    <a:gd name="T31" fmla="*/ 0 h 726"/>
                    <a:gd name="T32" fmla="*/ 448 w 998"/>
                    <a:gd name="T33" fmla="*/ 0 h 726"/>
                    <a:gd name="T34" fmla="*/ 474 w 998"/>
                    <a:gd name="T35" fmla="*/ 2 h 726"/>
                    <a:gd name="T36" fmla="*/ 500 w 998"/>
                    <a:gd name="T37" fmla="*/ 6 h 726"/>
                    <a:gd name="T38" fmla="*/ 527 w 998"/>
                    <a:gd name="T39" fmla="*/ 11 h 726"/>
                    <a:gd name="T40" fmla="*/ 554 w 998"/>
                    <a:gd name="T41" fmla="*/ 19 h 726"/>
                    <a:gd name="T42" fmla="*/ 580 w 998"/>
                    <a:gd name="T43" fmla="*/ 28 h 726"/>
                    <a:gd name="T44" fmla="*/ 606 w 998"/>
                    <a:gd name="T45" fmla="*/ 38 h 726"/>
                    <a:gd name="T46" fmla="*/ 632 w 998"/>
                    <a:gd name="T47" fmla="*/ 50 h 726"/>
                    <a:gd name="T48" fmla="*/ 657 w 998"/>
                    <a:gd name="T49" fmla="*/ 63 h 726"/>
                    <a:gd name="T50" fmla="*/ 682 w 998"/>
                    <a:gd name="T51" fmla="*/ 78 h 726"/>
                    <a:gd name="T52" fmla="*/ 705 w 998"/>
                    <a:gd name="T53" fmla="*/ 93 h 726"/>
                    <a:gd name="T54" fmla="*/ 728 w 998"/>
                    <a:gd name="T55" fmla="*/ 110 h 726"/>
                    <a:gd name="T56" fmla="*/ 748 w 998"/>
                    <a:gd name="T57" fmla="*/ 128 h 726"/>
                    <a:gd name="T58" fmla="*/ 766 w 998"/>
                    <a:gd name="T59" fmla="*/ 144 h 726"/>
                    <a:gd name="T60" fmla="*/ 797 w 998"/>
                    <a:gd name="T61" fmla="*/ 180 h 726"/>
                    <a:gd name="T62" fmla="*/ 825 w 998"/>
                    <a:gd name="T63" fmla="*/ 217 h 726"/>
                    <a:gd name="T64" fmla="*/ 850 w 998"/>
                    <a:gd name="T65" fmla="*/ 257 h 726"/>
                    <a:gd name="T66" fmla="*/ 871 w 998"/>
                    <a:gd name="T67" fmla="*/ 297 h 726"/>
                    <a:gd name="T68" fmla="*/ 890 w 998"/>
                    <a:gd name="T69" fmla="*/ 340 h 726"/>
                    <a:gd name="T70" fmla="*/ 905 w 998"/>
                    <a:gd name="T71" fmla="*/ 382 h 726"/>
                    <a:gd name="T72" fmla="*/ 919 w 998"/>
                    <a:gd name="T73" fmla="*/ 425 h 726"/>
                    <a:gd name="T74" fmla="*/ 931 w 998"/>
                    <a:gd name="T75" fmla="*/ 466 h 726"/>
                    <a:gd name="T76" fmla="*/ 942 w 998"/>
                    <a:gd name="T77" fmla="*/ 508 h 726"/>
                    <a:gd name="T78" fmla="*/ 951 w 998"/>
                    <a:gd name="T79" fmla="*/ 549 h 726"/>
                    <a:gd name="T80" fmla="*/ 960 w 998"/>
                    <a:gd name="T81" fmla="*/ 587 h 726"/>
                    <a:gd name="T82" fmla="*/ 968 w 998"/>
                    <a:gd name="T83" fmla="*/ 623 h 726"/>
                    <a:gd name="T84" fmla="*/ 976 w 998"/>
                    <a:gd name="T85" fmla="*/ 657 h 726"/>
                    <a:gd name="T86" fmla="*/ 984 w 998"/>
                    <a:gd name="T87" fmla="*/ 688 h 726"/>
                    <a:gd name="T88" fmla="*/ 993 w 998"/>
                    <a:gd name="T89" fmla="*/ 714 h 726"/>
                    <a:gd name="T90" fmla="*/ 998 w 998"/>
                    <a:gd name="T91" fmla="*/ 726 h 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98" h="726">
                      <a:moveTo>
                        <a:pt x="0" y="726"/>
                      </a:moveTo>
                      <a:lnTo>
                        <a:pt x="5" y="703"/>
                      </a:lnTo>
                      <a:lnTo>
                        <a:pt x="11" y="680"/>
                      </a:lnTo>
                      <a:lnTo>
                        <a:pt x="17" y="655"/>
                      </a:lnTo>
                      <a:lnTo>
                        <a:pt x="22" y="630"/>
                      </a:lnTo>
                      <a:lnTo>
                        <a:pt x="33" y="577"/>
                      </a:lnTo>
                      <a:lnTo>
                        <a:pt x="46" y="523"/>
                      </a:lnTo>
                      <a:lnTo>
                        <a:pt x="59" y="468"/>
                      </a:lnTo>
                      <a:lnTo>
                        <a:pt x="74" y="412"/>
                      </a:lnTo>
                      <a:lnTo>
                        <a:pt x="91" y="357"/>
                      </a:lnTo>
                      <a:lnTo>
                        <a:pt x="109" y="304"/>
                      </a:lnTo>
                      <a:lnTo>
                        <a:pt x="129" y="253"/>
                      </a:lnTo>
                      <a:lnTo>
                        <a:pt x="140" y="228"/>
                      </a:lnTo>
                      <a:lnTo>
                        <a:pt x="152" y="205"/>
                      </a:lnTo>
                      <a:lnTo>
                        <a:pt x="164" y="182"/>
                      </a:lnTo>
                      <a:lnTo>
                        <a:pt x="177" y="160"/>
                      </a:lnTo>
                      <a:lnTo>
                        <a:pt x="190" y="138"/>
                      </a:lnTo>
                      <a:lnTo>
                        <a:pt x="205" y="118"/>
                      </a:lnTo>
                      <a:lnTo>
                        <a:pt x="219" y="100"/>
                      </a:lnTo>
                      <a:lnTo>
                        <a:pt x="236" y="83"/>
                      </a:lnTo>
                      <a:lnTo>
                        <a:pt x="253" y="66"/>
                      </a:lnTo>
                      <a:lnTo>
                        <a:pt x="270" y="52"/>
                      </a:lnTo>
                      <a:lnTo>
                        <a:pt x="288" y="39"/>
                      </a:lnTo>
                      <a:lnTo>
                        <a:pt x="308" y="28"/>
                      </a:lnTo>
                      <a:lnTo>
                        <a:pt x="329" y="19"/>
                      </a:lnTo>
                      <a:lnTo>
                        <a:pt x="349" y="11"/>
                      </a:lnTo>
                      <a:lnTo>
                        <a:pt x="361" y="8"/>
                      </a:lnTo>
                      <a:lnTo>
                        <a:pt x="372" y="5"/>
                      </a:lnTo>
                      <a:lnTo>
                        <a:pt x="385" y="3"/>
                      </a:lnTo>
                      <a:lnTo>
                        <a:pt x="397" y="2"/>
                      </a:lnTo>
                      <a:lnTo>
                        <a:pt x="410" y="1"/>
                      </a:lnTo>
                      <a:lnTo>
                        <a:pt x="422" y="0"/>
                      </a:lnTo>
                      <a:lnTo>
                        <a:pt x="435" y="0"/>
                      </a:lnTo>
                      <a:lnTo>
                        <a:pt x="448" y="0"/>
                      </a:lnTo>
                      <a:lnTo>
                        <a:pt x="461" y="1"/>
                      </a:lnTo>
                      <a:lnTo>
                        <a:pt x="474" y="2"/>
                      </a:lnTo>
                      <a:lnTo>
                        <a:pt x="488" y="4"/>
                      </a:lnTo>
                      <a:lnTo>
                        <a:pt x="500" y="6"/>
                      </a:lnTo>
                      <a:lnTo>
                        <a:pt x="514" y="8"/>
                      </a:lnTo>
                      <a:lnTo>
                        <a:pt x="527" y="11"/>
                      </a:lnTo>
                      <a:lnTo>
                        <a:pt x="541" y="15"/>
                      </a:lnTo>
                      <a:lnTo>
                        <a:pt x="554" y="19"/>
                      </a:lnTo>
                      <a:lnTo>
                        <a:pt x="567" y="23"/>
                      </a:lnTo>
                      <a:lnTo>
                        <a:pt x="580" y="28"/>
                      </a:lnTo>
                      <a:lnTo>
                        <a:pt x="594" y="33"/>
                      </a:lnTo>
                      <a:lnTo>
                        <a:pt x="606" y="38"/>
                      </a:lnTo>
                      <a:lnTo>
                        <a:pt x="620" y="43"/>
                      </a:lnTo>
                      <a:lnTo>
                        <a:pt x="632" y="50"/>
                      </a:lnTo>
                      <a:lnTo>
                        <a:pt x="644" y="56"/>
                      </a:lnTo>
                      <a:lnTo>
                        <a:pt x="657" y="63"/>
                      </a:lnTo>
                      <a:lnTo>
                        <a:pt x="669" y="71"/>
                      </a:lnTo>
                      <a:lnTo>
                        <a:pt x="682" y="78"/>
                      </a:lnTo>
                      <a:lnTo>
                        <a:pt x="693" y="85"/>
                      </a:lnTo>
                      <a:lnTo>
                        <a:pt x="705" y="93"/>
                      </a:lnTo>
                      <a:lnTo>
                        <a:pt x="716" y="102"/>
                      </a:lnTo>
                      <a:lnTo>
                        <a:pt x="728" y="110"/>
                      </a:lnTo>
                      <a:lnTo>
                        <a:pt x="738" y="118"/>
                      </a:lnTo>
                      <a:lnTo>
                        <a:pt x="748" y="128"/>
                      </a:lnTo>
                      <a:lnTo>
                        <a:pt x="758" y="136"/>
                      </a:lnTo>
                      <a:lnTo>
                        <a:pt x="766" y="144"/>
                      </a:lnTo>
                      <a:lnTo>
                        <a:pt x="782" y="161"/>
                      </a:lnTo>
                      <a:lnTo>
                        <a:pt x="797" y="180"/>
                      </a:lnTo>
                      <a:lnTo>
                        <a:pt x="812" y="197"/>
                      </a:lnTo>
                      <a:lnTo>
                        <a:pt x="825" y="217"/>
                      </a:lnTo>
                      <a:lnTo>
                        <a:pt x="838" y="237"/>
                      </a:lnTo>
                      <a:lnTo>
                        <a:pt x="850" y="257"/>
                      </a:lnTo>
                      <a:lnTo>
                        <a:pt x="861" y="276"/>
                      </a:lnTo>
                      <a:lnTo>
                        <a:pt x="871" y="297"/>
                      </a:lnTo>
                      <a:lnTo>
                        <a:pt x="880" y="318"/>
                      </a:lnTo>
                      <a:lnTo>
                        <a:pt x="890" y="340"/>
                      </a:lnTo>
                      <a:lnTo>
                        <a:pt x="898" y="360"/>
                      </a:lnTo>
                      <a:lnTo>
                        <a:pt x="905" y="382"/>
                      </a:lnTo>
                      <a:lnTo>
                        <a:pt x="913" y="403"/>
                      </a:lnTo>
                      <a:lnTo>
                        <a:pt x="919" y="425"/>
                      </a:lnTo>
                      <a:lnTo>
                        <a:pt x="925" y="446"/>
                      </a:lnTo>
                      <a:lnTo>
                        <a:pt x="931" y="466"/>
                      </a:lnTo>
                      <a:lnTo>
                        <a:pt x="936" y="487"/>
                      </a:lnTo>
                      <a:lnTo>
                        <a:pt x="942" y="508"/>
                      </a:lnTo>
                      <a:lnTo>
                        <a:pt x="947" y="529"/>
                      </a:lnTo>
                      <a:lnTo>
                        <a:pt x="951" y="549"/>
                      </a:lnTo>
                      <a:lnTo>
                        <a:pt x="955" y="568"/>
                      </a:lnTo>
                      <a:lnTo>
                        <a:pt x="960" y="587"/>
                      </a:lnTo>
                      <a:lnTo>
                        <a:pt x="963" y="606"/>
                      </a:lnTo>
                      <a:lnTo>
                        <a:pt x="968" y="623"/>
                      </a:lnTo>
                      <a:lnTo>
                        <a:pt x="972" y="640"/>
                      </a:lnTo>
                      <a:lnTo>
                        <a:pt x="976" y="657"/>
                      </a:lnTo>
                      <a:lnTo>
                        <a:pt x="980" y="672"/>
                      </a:lnTo>
                      <a:lnTo>
                        <a:pt x="984" y="688"/>
                      </a:lnTo>
                      <a:lnTo>
                        <a:pt x="988" y="701"/>
                      </a:lnTo>
                      <a:lnTo>
                        <a:pt x="993" y="714"/>
                      </a:lnTo>
                      <a:lnTo>
                        <a:pt x="996" y="720"/>
                      </a:lnTo>
                      <a:lnTo>
                        <a:pt x="998" y="726"/>
                      </a:lnTo>
                    </a:path>
                  </a:pathLst>
                </a:custGeom>
                <a:noFill/>
                <a:ln w="28575" cmpd="sng">
                  <a:solidFill>
                    <a:srgbClr val="3399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6" name="Line 17"/>
                <p:cNvSpPr>
                  <a:spLocks noChangeShapeType="1"/>
                </p:cNvSpPr>
                <p:nvPr/>
              </p:nvSpPr>
              <p:spPr bwMode="auto">
                <a:xfrm>
                  <a:off x="2541" y="2691"/>
                  <a:ext cx="7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7" name="Line 18"/>
                <p:cNvSpPr>
                  <a:spLocks noChangeShapeType="1"/>
                </p:cNvSpPr>
                <p:nvPr/>
              </p:nvSpPr>
              <p:spPr bwMode="auto">
                <a:xfrm>
                  <a:off x="2541" y="3102"/>
                  <a:ext cx="7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8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266" y="2759"/>
                  <a:ext cx="0" cy="6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9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266" y="2007"/>
                  <a:ext cx="0" cy="6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075" y="2116"/>
                  <a:ext cx="196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u</a:t>
                  </a:r>
                </a:p>
              </p:txBody>
            </p:sp>
            <p:sp>
              <p:nvSpPr>
                <p:cNvPr id="141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069" y="2332"/>
                  <a:ext cx="156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i</a:t>
                  </a:r>
                </a:p>
              </p:txBody>
            </p:sp>
            <p:sp>
              <p:nvSpPr>
                <p:cNvPr id="14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069" y="2759"/>
                  <a:ext cx="204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P</a:t>
                  </a:r>
                </a:p>
              </p:txBody>
            </p:sp>
            <p:sp>
              <p:nvSpPr>
                <p:cNvPr id="143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082" y="2588"/>
                  <a:ext cx="188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0</a:t>
                  </a:r>
                </a:p>
              </p:txBody>
            </p:sp>
            <p:sp>
              <p:nvSpPr>
                <p:cNvPr id="144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416" y="2184"/>
                  <a:ext cx="165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u</a:t>
                  </a:r>
                </a:p>
              </p:txBody>
            </p:sp>
            <p:sp>
              <p:nvSpPr>
                <p:cNvPr id="145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531" y="2246"/>
                  <a:ext cx="156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i</a:t>
                  </a:r>
                </a:p>
              </p:txBody>
            </p:sp>
            <p:sp>
              <p:nvSpPr>
                <p:cNvPr id="14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2616" y="2595"/>
                  <a:ext cx="156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t</a:t>
                  </a:r>
                </a:p>
              </p:txBody>
            </p:sp>
            <p:sp>
              <p:nvSpPr>
                <p:cNvPr id="147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3262" y="2179"/>
                  <a:ext cx="1" cy="512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8" name="Freeform 31"/>
                <p:cNvSpPr>
                  <a:spLocks/>
                </p:cNvSpPr>
                <p:nvPr/>
              </p:nvSpPr>
              <p:spPr bwMode="auto">
                <a:xfrm>
                  <a:off x="3254" y="2794"/>
                  <a:ext cx="1335" cy="308"/>
                </a:xfrm>
                <a:custGeom>
                  <a:avLst/>
                  <a:gdLst>
                    <a:gd name="T0" fmla="*/ 0 w 4034"/>
                    <a:gd name="T1" fmla="*/ 0 h 2349"/>
                    <a:gd name="T2" fmla="*/ 0 w 4034"/>
                    <a:gd name="T3" fmla="*/ 2349 h 2349"/>
                    <a:gd name="T4" fmla="*/ 4034 w 4034"/>
                    <a:gd name="T5" fmla="*/ 2349 h 2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34" h="2349">
                      <a:moveTo>
                        <a:pt x="0" y="0"/>
                      </a:moveTo>
                      <a:lnTo>
                        <a:pt x="0" y="2349"/>
                      </a:lnTo>
                      <a:lnTo>
                        <a:pt x="4034" y="2349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Freeform 32"/>
                <p:cNvSpPr>
                  <a:spLocks/>
                </p:cNvSpPr>
                <p:nvPr/>
              </p:nvSpPr>
              <p:spPr bwMode="auto">
                <a:xfrm>
                  <a:off x="3658" y="2862"/>
                  <a:ext cx="445" cy="240"/>
                </a:xfrm>
                <a:custGeom>
                  <a:avLst/>
                  <a:gdLst>
                    <a:gd name="T0" fmla="*/ 5 w 1100"/>
                    <a:gd name="T1" fmla="*/ 780 h 807"/>
                    <a:gd name="T2" fmla="*/ 20 w 1100"/>
                    <a:gd name="T3" fmla="*/ 724 h 807"/>
                    <a:gd name="T4" fmla="*/ 37 w 1100"/>
                    <a:gd name="T5" fmla="*/ 664 h 807"/>
                    <a:gd name="T6" fmla="*/ 56 w 1100"/>
                    <a:gd name="T7" fmla="*/ 604 h 807"/>
                    <a:gd name="T8" fmla="*/ 78 w 1100"/>
                    <a:gd name="T9" fmla="*/ 541 h 807"/>
                    <a:gd name="T10" fmla="*/ 102 w 1100"/>
                    <a:gd name="T11" fmla="*/ 480 h 807"/>
                    <a:gd name="T12" fmla="*/ 128 w 1100"/>
                    <a:gd name="T13" fmla="*/ 419 h 807"/>
                    <a:gd name="T14" fmla="*/ 157 w 1100"/>
                    <a:gd name="T15" fmla="*/ 359 h 807"/>
                    <a:gd name="T16" fmla="*/ 188 w 1100"/>
                    <a:gd name="T17" fmla="*/ 300 h 807"/>
                    <a:gd name="T18" fmla="*/ 220 w 1100"/>
                    <a:gd name="T19" fmla="*/ 245 h 807"/>
                    <a:gd name="T20" fmla="*/ 255 w 1100"/>
                    <a:gd name="T21" fmla="*/ 194 h 807"/>
                    <a:gd name="T22" fmla="*/ 282 w 1100"/>
                    <a:gd name="T23" fmla="*/ 159 h 807"/>
                    <a:gd name="T24" fmla="*/ 301 w 1100"/>
                    <a:gd name="T25" fmla="*/ 137 h 807"/>
                    <a:gd name="T26" fmla="*/ 319 w 1100"/>
                    <a:gd name="T27" fmla="*/ 116 h 807"/>
                    <a:gd name="T28" fmla="*/ 339 w 1100"/>
                    <a:gd name="T29" fmla="*/ 96 h 807"/>
                    <a:gd name="T30" fmla="*/ 359 w 1100"/>
                    <a:gd name="T31" fmla="*/ 78 h 807"/>
                    <a:gd name="T32" fmla="*/ 380 w 1100"/>
                    <a:gd name="T33" fmla="*/ 62 h 807"/>
                    <a:gd name="T34" fmla="*/ 401 w 1100"/>
                    <a:gd name="T35" fmla="*/ 47 h 807"/>
                    <a:gd name="T36" fmla="*/ 423 w 1100"/>
                    <a:gd name="T37" fmla="*/ 34 h 807"/>
                    <a:gd name="T38" fmla="*/ 443 w 1100"/>
                    <a:gd name="T39" fmla="*/ 23 h 807"/>
                    <a:gd name="T40" fmla="*/ 466 w 1100"/>
                    <a:gd name="T41" fmla="*/ 14 h 807"/>
                    <a:gd name="T42" fmla="*/ 489 w 1100"/>
                    <a:gd name="T43" fmla="*/ 7 h 807"/>
                    <a:gd name="T44" fmla="*/ 513 w 1100"/>
                    <a:gd name="T45" fmla="*/ 2 h 807"/>
                    <a:gd name="T46" fmla="*/ 537 w 1100"/>
                    <a:gd name="T47" fmla="*/ 0 h 807"/>
                    <a:gd name="T48" fmla="*/ 561 w 1100"/>
                    <a:gd name="T49" fmla="*/ 0 h 807"/>
                    <a:gd name="T50" fmla="*/ 585 w 1100"/>
                    <a:gd name="T51" fmla="*/ 1 h 807"/>
                    <a:gd name="T52" fmla="*/ 610 w 1100"/>
                    <a:gd name="T53" fmla="*/ 4 h 807"/>
                    <a:gd name="T54" fmla="*/ 635 w 1100"/>
                    <a:gd name="T55" fmla="*/ 9 h 807"/>
                    <a:gd name="T56" fmla="*/ 660 w 1100"/>
                    <a:gd name="T57" fmla="*/ 17 h 807"/>
                    <a:gd name="T58" fmla="*/ 684 w 1100"/>
                    <a:gd name="T59" fmla="*/ 25 h 807"/>
                    <a:gd name="T60" fmla="*/ 708 w 1100"/>
                    <a:gd name="T61" fmla="*/ 36 h 807"/>
                    <a:gd name="T62" fmla="*/ 731 w 1100"/>
                    <a:gd name="T63" fmla="*/ 47 h 807"/>
                    <a:gd name="T64" fmla="*/ 754 w 1100"/>
                    <a:gd name="T65" fmla="*/ 61 h 807"/>
                    <a:gd name="T66" fmla="*/ 777 w 1100"/>
                    <a:gd name="T67" fmla="*/ 75 h 807"/>
                    <a:gd name="T68" fmla="*/ 810 w 1100"/>
                    <a:gd name="T69" fmla="*/ 100 h 807"/>
                    <a:gd name="T70" fmla="*/ 850 w 1100"/>
                    <a:gd name="T71" fmla="*/ 135 h 807"/>
                    <a:gd name="T72" fmla="*/ 883 w 1100"/>
                    <a:gd name="T73" fmla="*/ 170 h 807"/>
                    <a:gd name="T74" fmla="*/ 914 w 1100"/>
                    <a:gd name="T75" fmla="*/ 206 h 807"/>
                    <a:gd name="T76" fmla="*/ 942 w 1100"/>
                    <a:gd name="T77" fmla="*/ 245 h 807"/>
                    <a:gd name="T78" fmla="*/ 967 w 1100"/>
                    <a:gd name="T79" fmla="*/ 286 h 807"/>
                    <a:gd name="T80" fmla="*/ 989 w 1100"/>
                    <a:gd name="T81" fmla="*/ 329 h 807"/>
                    <a:gd name="T82" fmla="*/ 1009 w 1100"/>
                    <a:gd name="T83" fmla="*/ 371 h 807"/>
                    <a:gd name="T84" fmla="*/ 1028 w 1100"/>
                    <a:gd name="T85" fmla="*/ 417 h 807"/>
                    <a:gd name="T86" fmla="*/ 1044 w 1100"/>
                    <a:gd name="T87" fmla="*/ 461 h 807"/>
                    <a:gd name="T88" fmla="*/ 1057 w 1100"/>
                    <a:gd name="T89" fmla="*/ 506 h 807"/>
                    <a:gd name="T90" fmla="*/ 1069 w 1100"/>
                    <a:gd name="T91" fmla="*/ 551 h 807"/>
                    <a:gd name="T92" fmla="*/ 1078 w 1100"/>
                    <a:gd name="T93" fmla="*/ 597 h 807"/>
                    <a:gd name="T94" fmla="*/ 1086 w 1100"/>
                    <a:gd name="T95" fmla="*/ 642 h 807"/>
                    <a:gd name="T96" fmla="*/ 1092 w 1100"/>
                    <a:gd name="T97" fmla="*/ 685 h 807"/>
                    <a:gd name="T98" fmla="*/ 1096 w 1100"/>
                    <a:gd name="T99" fmla="*/ 727 h 807"/>
                    <a:gd name="T100" fmla="*/ 1099 w 1100"/>
                    <a:gd name="T101" fmla="*/ 768 h 807"/>
                    <a:gd name="T102" fmla="*/ 1100 w 1100"/>
                    <a:gd name="T103" fmla="*/ 807 h 8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100" h="807">
                      <a:moveTo>
                        <a:pt x="0" y="807"/>
                      </a:moveTo>
                      <a:lnTo>
                        <a:pt x="5" y="780"/>
                      </a:lnTo>
                      <a:lnTo>
                        <a:pt x="12" y="752"/>
                      </a:lnTo>
                      <a:lnTo>
                        <a:pt x="20" y="724"/>
                      </a:lnTo>
                      <a:lnTo>
                        <a:pt x="28" y="694"/>
                      </a:lnTo>
                      <a:lnTo>
                        <a:pt x="37" y="664"/>
                      </a:lnTo>
                      <a:lnTo>
                        <a:pt x="47" y="634"/>
                      </a:lnTo>
                      <a:lnTo>
                        <a:pt x="56" y="604"/>
                      </a:lnTo>
                      <a:lnTo>
                        <a:pt x="67" y="573"/>
                      </a:lnTo>
                      <a:lnTo>
                        <a:pt x="78" y="541"/>
                      </a:lnTo>
                      <a:lnTo>
                        <a:pt x="90" y="511"/>
                      </a:lnTo>
                      <a:lnTo>
                        <a:pt x="102" y="480"/>
                      </a:lnTo>
                      <a:lnTo>
                        <a:pt x="115" y="450"/>
                      </a:lnTo>
                      <a:lnTo>
                        <a:pt x="128" y="419"/>
                      </a:lnTo>
                      <a:lnTo>
                        <a:pt x="142" y="389"/>
                      </a:lnTo>
                      <a:lnTo>
                        <a:pt x="157" y="359"/>
                      </a:lnTo>
                      <a:lnTo>
                        <a:pt x="172" y="330"/>
                      </a:lnTo>
                      <a:lnTo>
                        <a:pt x="188" y="300"/>
                      </a:lnTo>
                      <a:lnTo>
                        <a:pt x="204" y="274"/>
                      </a:lnTo>
                      <a:lnTo>
                        <a:pt x="220" y="245"/>
                      </a:lnTo>
                      <a:lnTo>
                        <a:pt x="237" y="220"/>
                      </a:lnTo>
                      <a:lnTo>
                        <a:pt x="255" y="194"/>
                      </a:lnTo>
                      <a:lnTo>
                        <a:pt x="272" y="171"/>
                      </a:lnTo>
                      <a:lnTo>
                        <a:pt x="282" y="159"/>
                      </a:lnTo>
                      <a:lnTo>
                        <a:pt x="291" y="148"/>
                      </a:lnTo>
                      <a:lnTo>
                        <a:pt x="301" y="137"/>
                      </a:lnTo>
                      <a:lnTo>
                        <a:pt x="310" y="126"/>
                      </a:lnTo>
                      <a:lnTo>
                        <a:pt x="319" y="116"/>
                      </a:lnTo>
                      <a:lnTo>
                        <a:pt x="330" y="106"/>
                      </a:lnTo>
                      <a:lnTo>
                        <a:pt x="339" y="96"/>
                      </a:lnTo>
                      <a:lnTo>
                        <a:pt x="349" y="86"/>
                      </a:lnTo>
                      <a:lnTo>
                        <a:pt x="359" y="78"/>
                      </a:lnTo>
                      <a:lnTo>
                        <a:pt x="370" y="69"/>
                      </a:lnTo>
                      <a:lnTo>
                        <a:pt x="380" y="62"/>
                      </a:lnTo>
                      <a:lnTo>
                        <a:pt x="390" y="55"/>
                      </a:lnTo>
                      <a:lnTo>
                        <a:pt x="401" y="47"/>
                      </a:lnTo>
                      <a:lnTo>
                        <a:pt x="411" y="40"/>
                      </a:lnTo>
                      <a:lnTo>
                        <a:pt x="423" y="34"/>
                      </a:lnTo>
                      <a:lnTo>
                        <a:pt x="433" y="29"/>
                      </a:lnTo>
                      <a:lnTo>
                        <a:pt x="443" y="23"/>
                      </a:lnTo>
                      <a:lnTo>
                        <a:pt x="455" y="18"/>
                      </a:lnTo>
                      <a:lnTo>
                        <a:pt x="466" y="14"/>
                      </a:lnTo>
                      <a:lnTo>
                        <a:pt x="478" y="11"/>
                      </a:lnTo>
                      <a:lnTo>
                        <a:pt x="489" y="7"/>
                      </a:lnTo>
                      <a:lnTo>
                        <a:pt x="500" y="4"/>
                      </a:lnTo>
                      <a:lnTo>
                        <a:pt x="513" y="2"/>
                      </a:lnTo>
                      <a:lnTo>
                        <a:pt x="524" y="1"/>
                      </a:lnTo>
                      <a:lnTo>
                        <a:pt x="537" y="0"/>
                      </a:lnTo>
                      <a:lnTo>
                        <a:pt x="549" y="0"/>
                      </a:lnTo>
                      <a:lnTo>
                        <a:pt x="561" y="0"/>
                      </a:lnTo>
                      <a:lnTo>
                        <a:pt x="574" y="0"/>
                      </a:lnTo>
                      <a:lnTo>
                        <a:pt x="585" y="1"/>
                      </a:lnTo>
                      <a:lnTo>
                        <a:pt x="598" y="2"/>
                      </a:lnTo>
                      <a:lnTo>
                        <a:pt x="610" y="4"/>
                      </a:lnTo>
                      <a:lnTo>
                        <a:pt x="623" y="7"/>
                      </a:lnTo>
                      <a:lnTo>
                        <a:pt x="635" y="9"/>
                      </a:lnTo>
                      <a:lnTo>
                        <a:pt x="647" y="13"/>
                      </a:lnTo>
                      <a:lnTo>
                        <a:pt x="660" y="17"/>
                      </a:lnTo>
                      <a:lnTo>
                        <a:pt x="671" y="20"/>
                      </a:lnTo>
                      <a:lnTo>
                        <a:pt x="684" y="25"/>
                      </a:lnTo>
                      <a:lnTo>
                        <a:pt x="695" y="30"/>
                      </a:lnTo>
                      <a:lnTo>
                        <a:pt x="708" y="36"/>
                      </a:lnTo>
                      <a:lnTo>
                        <a:pt x="719" y="41"/>
                      </a:lnTo>
                      <a:lnTo>
                        <a:pt x="731" y="47"/>
                      </a:lnTo>
                      <a:lnTo>
                        <a:pt x="742" y="55"/>
                      </a:lnTo>
                      <a:lnTo>
                        <a:pt x="754" y="61"/>
                      </a:lnTo>
                      <a:lnTo>
                        <a:pt x="765" y="68"/>
                      </a:lnTo>
                      <a:lnTo>
                        <a:pt x="777" y="75"/>
                      </a:lnTo>
                      <a:lnTo>
                        <a:pt x="788" y="83"/>
                      </a:lnTo>
                      <a:lnTo>
                        <a:pt x="810" y="100"/>
                      </a:lnTo>
                      <a:lnTo>
                        <a:pt x="830" y="117"/>
                      </a:lnTo>
                      <a:lnTo>
                        <a:pt x="850" y="135"/>
                      </a:lnTo>
                      <a:lnTo>
                        <a:pt x="867" y="152"/>
                      </a:lnTo>
                      <a:lnTo>
                        <a:pt x="883" y="170"/>
                      </a:lnTo>
                      <a:lnTo>
                        <a:pt x="899" y="188"/>
                      </a:lnTo>
                      <a:lnTo>
                        <a:pt x="914" y="206"/>
                      </a:lnTo>
                      <a:lnTo>
                        <a:pt x="928" y="226"/>
                      </a:lnTo>
                      <a:lnTo>
                        <a:pt x="942" y="245"/>
                      </a:lnTo>
                      <a:lnTo>
                        <a:pt x="954" y="265"/>
                      </a:lnTo>
                      <a:lnTo>
                        <a:pt x="967" y="286"/>
                      </a:lnTo>
                      <a:lnTo>
                        <a:pt x="978" y="307"/>
                      </a:lnTo>
                      <a:lnTo>
                        <a:pt x="989" y="329"/>
                      </a:lnTo>
                      <a:lnTo>
                        <a:pt x="999" y="349"/>
                      </a:lnTo>
                      <a:lnTo>
                        <a:pt x="1009" y="371"/>
                      </a:lnTo>
                      <a:lnTo>
                        <a:pt x="1018" y="393"/>
                      </a:lnTo>
                      <a:lnTo>
                        <a:pt x="1028" y="417"/>
                      </a:lnTo>
                      <a:lnTo>
                        <a:pt x="1036" y="439"/>
                      </a:lnTo>
                      <a:lnTo>
                        <a:pt x="1044" y="461"/>
                      </a:lnTo>
                      <a:lnTo>
                        <a:pt x="1051" y="484"/>
                      </a:lnTo>
                      <a:lnTo>
                        <a:pt x="1057" y="506"/>
                      </a:lnTo>
                      <a:lnTo>
                        <a:pt x="1063" y="529"/>
                      </a:lnTo>
                      <a:lnTo>
                        <a:pt x="1069" y="551"/>
                      </a:lnTo>
                      <a:lnTo>
                        <a:pt x="1073" y="575"/>
                      </a:lnTo>
                      <a:lnTo>
                        <a:pt x="1078" y="597"/>
                      </a:lnTo>
                      <a:lnTo>
                        <a:pt x="1083" y="620"/>
                      </a:lnTo>
                      <a:lnTo>
                        <a:pt x="1086" y="642"/>
                      </a:lnTo>
                      <a:lnTo>
                        <a:pt x="1089" y="664"/>
                      </a:lnTo>
                      <a:lnTo>
                        <a:pt x="1092" y="685"/>
                      </a:lnTo>
                      <a:lnTo>
                        <a:pt x="1094" y="707"/>
                      </a:lnTo>
                      <a:lnTo>
                        <a:pt x="1096" y="727"/>
                      </a:lnTo>
                      <a:lnTo>
                        <a:pt x="1097" y="748"/>
                      </a:lnTo>
                      <a:lnTo>
                        <a:pt x="1099" y="768"/>
                      </a:lnTo>
                      <a:lnTo>
                        <a:pt x="1100" y="787"/>
                      </a:lnTo>
                      <a:lnTo>
                        <a:pt x="1100" y="807"/>
                      </a:lnTo>
                    </a:path>
                  </a:pathLst>
                </a:custGeom>
                <a:noFill/>
                <a:ln w="28575" cmpd="sng">
                  <a:solidFill>
                    <a:srgbClr val="3399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0" name="Freeform 33"/>
                <p:cNvSpPr>
                  <a:spLocks/>
                </p:cNvSpPr>
                <p:nvPr/>
              </p:nvSpPr>
              <p:spPr bwMode="auto">
                <a:xfrm>
                  <a:off x="3262" y="2412"/>
                  <a:ext cx="850" cy="279"/>
                </a:xfrm>
                <a:custGeom>
                  <a:avLst/>
                  <a:gdLst>
                    <a:gd name="T0" fmla="*/ 0 w 2017"/>
                    <a:gd name="T1" fmla="*/ 0 h 1174"/>
                    <a:gd name="T2" fmla="*/ 917 w 2017"/>
                    <a:gd name="T3" fmla="*/ 0 h 1174"/>
                    <a:gd name="T4" fmla="*/ 2017 w 2017"/>
                    <a:gd name="T5" fmla="*/ 1174 h 1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17" h="1174">
                      <a:moveTo>
                        <a:pt x="0" y="0"/>
                      </a:moveTo>
                      <a:lnTo>
                        <a:pt x="917" y="0"/>
                      </a:lnTo>
                      <a:lnTo>
                        <a:pt x="2017" y="1174"/>
                      </a:lnTo>
                    </a:path>
                  </a:pathLst>
                </a:custGeom>
                <a:noFill/>
                <a:ln w="28575" cmpd="sng">
                  <a:solidFill>
                    <a:srgbClr val="CC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1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3648" y="2319"/>
                  <a:ext cx="309" cy="372"/>
                </a:xfrm>
                <a:prstGeom prst="line">
                  <a:avLst/>
                </a:prstGeom>
                <a:noFill/>
                <a:ln w="28575">
                  <a:solidFill>
                    <a:srgbClr val="3333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Line 35"/>
                <p:cNvSpPr>
                  <a:spLocks noChangeShapeType="1"/>
                </p:cNvSpPr>
                <p:nvPr/>
              </p:nvSpPr>
              <p:spPr bwMode="auto">
                <a:xfrm>
                  <a:off x="4128" y="2319"/>
                  <a:ext cx="386" cy="1"/>
                </a:xfrm>
                <a:prstGeom prst="line">
                  <a:avLst/>
                </a:prstGeom>
                <a:noFill/>
                <a:ln w="28575">
                  <a:solidFill>
                    <a:srgbClr val="3333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3" name="Freeform 36"/>
                <p:cNvSpPr>
                  <a:spLocks/>
                </p:cNvSpPr>
                <p:nvPr/>
              </p:nvSpPr>
              <p:spPr bwMode="auto">
                <a:xfrm>
                  <a:off x="3956" y="2254"/>
                  <a:ext cx="172" cy="79"/>
                </a:xfrm>
                <a:custGeom>
                  <a:avLst/>
                  <a:gdLst>
                    <a:gd name="T0" fmla="*/ 4 w 406"/>
                    <a:gd name="T1" fmla="*/ 273 h 333"/>
                    <a:gd name="T2" fmla="*/ 12 w 406"/>
                    <a:gd name="T3" fmla="*/ 255 h 333"/>
                    <a:gd name="T4" fmla="*/ 19 w 406"/>
                    <a:gd name="T5" fmla="*/ 237 h 333"/>
                    <a:gd name="T6" fmla="*/ 30 w 406"/>
                    <a:gd name="T7" fmla="*/ 207 h 333"/>
                    <a:gd name="T8" fmla="*/ 45 w 406"/>
                    <a:gd name="T9" fmla="*/ 165 h 333"/>
                    <a:gd name="T10" fmla="*/ 60 w 406"/>
                    <a:gd name="T11" fmla="*/ 122 h 333"/>
                    <a:gd name="T12" fmla="*/ 73 w 406"/>
                    <a:gd name="T13" fmla="*/ 93 h 333"/>
                    <a:gd name="T14" fmla="*/ 81 w 406"/>
                    <a:gd name="T15" fmla="*/ 73 h 333"/>
                    <a:gd name="T16" fmla="*/ 89 w 406"/>
                    <a:gd name="T17" fmla="*/ 56 h 333"/>
                    <a:gd name="T18" fmla="*/ 98 w 406"/>
                    <a:gd name="T19" fmla="*/ 40 h 333"/>
                    <a:gd name="T20" fmla="*/ 107 w 406"/>
                    <a:gd name="T21" fmla="*/ 27 h 333"/>
                    <a:gd name="T22" fmla="*/ 117 w 406"/>
                    <a:gd name="T23" fmla="*/ 16 h 333"/>
                    <a:gd name="T24" fmla="*/ 128 w 406"/>
                    <a:gd name="T25" fmla="*/ 7 h 333"/>
                    <a:gd name="T26" fmla="*/ 137 w 406"/>
                    <a:gd name="T27" fmla="*/ 2 h 333"/>
                    <a:gd name="T28" fmla="*/ 144 w 406"/>
                    <a:gd name="T29" fmla="*/ 0 h 333"/>
                    <a:gd name="T30" fmla="*/ 152 w 406"/>
                    <a:gd name="T31" fmla="*/ 0 h 333"/>
                    <a:gd name="T32" fmla="*/ 160 w 406"/>
                    <a:gd name="T33" fmla="*/ 0 h 333"/>
                    <a:gd name="T34" fmla="*/ 168 w 406"/>
                    <a:gd name="T35" fmla="*/ 2 h 333"/>
                    <a:gd name="T36" fmla="*/ 180 w 406"/>
                    <a:gd name="T37" fmla="*/ 7 h 333"/>
                    <a:gd name="T38" fmla="*/ 198 w 406"/>
                    <a:gd name="T39" fmla="*/ 18 h 333"/>
                    <a:gd name="T40" fmla="*/ 212 w 406"/>
                    <a:gd name="T41" fmla="*/ 33 h 333"/>
                    <a:gd name="T42" fmla="*/ 227 w 406"/>
                    <a:gd name="T43" fmla="*/ 51 h 333"/>
                    <a:gd name="T44" fmla="*/ 241 w 406"/>
                    <a:gd name="T45" fmla="*/ 73 h 333"/>
                    <a:gd name="T46" fmla="*/ 253 w 406"/>
                    <a:gd name="T47" fmla="*/ 96 h 333"/>
                    <a:gd name="T48" fmla="*/ 262 w 406"/>
                    <a:gd name="T49" fmla="*/ 122 h 333"/>
                    <a:gd name="T50" fmla="*/ 270 w 406"/>
                    <a:gd name="T51" fmla="*/ 148 h 333"/>
                    <a:gd name="T52" fmla="*/ 277 w 406"/>
                    <a:gd name="T53" fmla="*/ 175 h 333"/>
                    <a:gd name="T54" fmla="*/ 283 w 406"/>
                    <a:gd name="T55" fmla="*/ 215 h 333"/>
                    <a:gd name="T56" fmla="*/ 288 w 406"/>
                    <a:gd name="T57" fmla="*/ 240 h 333"/>
                    <a:gd name="T58" fmla="*/ 293 w 406"/>
                    <a:gd name="T59" fmla="*/ 264 h 333"/>
                    <a:gd name="T60" fmla="*/ 298 w 406"/>
                    <a:gd name="T61" fmla="*/ 285 h 333"/>
                    <a:gd name="T62" fmla="*/ 303 w 406"/>
                    <a:gd name="T63" fmla="*/ 303 h 333"/>
                    <a:gd name="T64" fmla="*/ 310 w 406"/>
                    <a:gd name="T65" fmla="*/ 317 h 333"/>
                    <a:gd name="T66" fmla="*/ 316 w 406"/>
                    <a:gd name="T67" fmla="*/ 325 h 333"/>
                    <a:gd name="T68" fmla="*/ 320 w 406"/>
                    <a:gd name="T69" fmla="*/ 329 h 333"/>
                    <a:gd name="T70" fmla="*/ 326 w 406"/>
                    <a:gd name="T71" fmla="*/ 331 h 333"/>
                    <a:gd name="T72" fmla="*/ 330 w 406"/>
                    <a:gd name="T73" fmla="*/ 333 h 333"/>
                    <a:gd name="T74" fmla="*/ 337 w 406"/>
                    <a:gd name="T75" fmla="*/ 333 h 333"/>
                    <a:gd name="T76" fmla="*/ 344 w 406"/>
                    <a:gd name="T77" fmla="*/ 330 h 333"/>
                    <a:gd name="T78" fmla="*/ 351 w 406"/>
                    <a:gd name="T79" fmla="*/ 326 h 333"/>
                    <a:gd name="T80" fmla="*/ 359 w 406"/>
                    <a:gd name="T81" fmla="*/ 322 h 333"/>
                    <a:gd name="T82" fmla="*/ 368 w 406"/>
                    <a:gd name="T83" fmla="*/ 314 h 333"/>
                    <a:gd name="T84" fmla="*/ 377 w 406"/>
                    <a:gd name="T85" fmla="*/ 306 h 333"/>
                    <a:gd name="T86" fmla="*/ 389 w 406"/>
                    <a:gd name="T87" fmla="*/ 295 h 333"/>
                    <a:gd name="T88" fmla="*/ 400 w 406"/>
                    <a:gd name="T89" fmla="*/ 282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06" h="333">
                      <a:moveTo>
                        <a:pt x="0" y="280"/>
                      </a:moveTo>
                      <a:lnTo>
                        <a:pt x="4" y="273"/>
                      </a:lnTo>
                      <a:lnTo>
                        <a:pt x="8" y="264"/>
                      </a:lnTo>
                      <a:lnTo>
                        <a:pt x="12" y="255"/>
                      </a:lnTo>
                      <a:lnTo>
                        <a:pt x="15" y="246"/>
                      </a:lnTo>
                      <a:lnTo>
                        <a:pt x="19" y="237"/>
                      </a:lnTo>
                      <a:lnTo>
                        <a:pt x="23" y="227"/>
                      </a:lnTo>
                      <a:lnTo>
                        <a:pt x="30" y="207"/>
                      </a:lnTo>
                      <a:lnTo>
                        <a:pt x="38" y="186"/>
                      </a:lnTo>
                      <a:lnTo>
                        <a:pt x="45" y="165"/>
                      </a:lnTo>
                      <a:lnTo>
                        <a:pt x="53" y="144"/>
                      </a:lnTo>
                      <a:lnTo>
                        <a:pt x="60" y="122"/>
                      </a:lnTo>
                      <a:lnTo>
                        <a:pt x="68" y="103"/>
                      </a:lnTo>
                      <a:lnTo>
                        <a:pt x="73" y="93"/>
                      </a:lnTo>
                      <a:lnTo>
                        <a:pt x="76" y="83"/>
                      </a:lnTo>
                      <a:lnTo>
                        <a:pt x="81" y="73"/>
                      </a:lnTo>
                      <a:lnTo>
                        <a:pt x="85" y="65"/>
                      </a:lnTo>
                      <a:lnTo>
                        <a:pt x="89" y="56"/>
                      </a:lnTo>
                      <a:lnTo>
                        <a:pt x="93" y="49"/>
                      </a:lnTo>
                      <a:lnTo>
                        <a:pt x="98" y="40"/>
                      </a:lnTo>
                      <a:lnTo>
                        <a:pt x="102" y="34"/>
                      </a:lnTo>
                      <a:lnTo>
                        <a:pt x="107" y="27"/>
                      </a:lnTo>
                      <a:lnTo>
                        <a:pt x="112" y="21"/>
                      </a:lnTo>
                      <a:lnTo>
                        <a:pt x="117" y="16"/>
                      </a:lnTo>
                      <a:lnTo>
                        <a:pt x="122" y="11"/>
                      </a:lnTo>
                      <a:lnTo>
                        <a:pt x="128" y="7"/>
                      </a:lnTo>
                      <a:lnTo>
                        <a:pt x="132" y="5"/>
                      </a:lnTo>
                      <a:lnTo>
                        <a:pt x="137" y="2"/>
                      </a:lnTo>
                      <a:lnTo>
                        <a:pt x="140" y="1"/>
                      </a:lnTo>
                      <a:lnTo>
                        <a:pt x="144" y="0"/>
                      </a:lnTo>
                      <a:lnTo>
                        <a:pt x="148" y="0"/>
                      </a:lnTo>
                      <a:lnTo>
                        <a:pt x="152" y="0"/>
                      </a:lnTo>
                      <a:lnTo>
                        <a:pt x="156" y="0"/>
                      </a:lnTo>
                      <a:lnTo>
                        <a:pt x="160" y="0"/>
                      </a:lnTo>
                      <a:lnTo>
                        <a:pt x="164" y="1"/>
                      </a:lnTo>
                      <a:lnTo>
                        <a:pt x="168" y="2"/>
                      </a:lnTo>
                      <a:lnTo>
                        <a:pt x="172" y="3"/>
                      </a:lnTo>
                      <a:lnTo>
                        <a:pt x="180" y="7"/>
                      </a:lnTo>
                      <a:lnTo>
                        <a:pt x="188" y="12"/>
                      </a:lnTo>
                      <a:lnTo>
                        <a:pt x="198" y="18"/>
                      </a:lnTo>
                      <a:lnTo>
                        <a:pt x="206" y="25"/>
                      </a:lnTo>
                      <a:lnTo>
                        <a:pt x="212" y="33"/>
                      </a:lnTo>
                      <a:lnTo>
                        <a:pt x="220" y="41"/>
                      </a:lnTo>
                      <a:lnTo>
                        <a:pt x="227" y="51"/>
                      </a:lnTo>
                      <a:lnTo>
                        <a:pt x="234" y="62"/>
                      </a:lnTo>
                      <a:lnTo>
                        <a:pt x="241" y="73"/>
                      </a:lnTo>
                      <a:lnTo>
                        <a:pt x="247" y="84"/>
                      </a:lnTo>
                      <a:lnTo>
                        <a:pt x="253" y="96"/>
                      </a:lnTo>
                      <a:lnTo>
                        <a:pt x="258" y="109"/>
                      </a:lnTo>
                      <a:lnTo>
                        <a:pt x="262" y="122"/>
                      </a:lnTo>
                      <a:lnTo>
                        <a:pt x="266" y="134"/>
                      </a:lnTo>
                      <a:lnTo>
                        <a:pt x="270" y="148"/>
                      </a:lnTo>
                      <a:lnTo>
                        <a:pt x="273" y="161"/>
                      </a:lnTo>
                      <a:lnTo>
                        <a:pt x="277" y="175"/>
                      </a:lnTo>
                      <a:lnTo>
                        <a:pt x="281" y="202"/>
                      </a:lnTo>
                      <a:lnTo>
                        <a:pt x="283" y="215"/>
                      </a:lnTo>
                      <a:lnTo>
                        <a:pt x="286" y="227"/>
                      </a:lnTo>
                      <a:lnTo>
                        <a:pt x="288" y="240"/>
                      </a:lnTo>
                      <a:lnTo>
                        <a:pt x="290" y="252"/>
                      </a:lnTo>
                      <a:lnTo>
                        <a:pt x="293" y="264"/>
                      </a:lnTo>
                      <a:lnTo>
                        <a:pt x="295" y="275"/>
                      </a:lnTo>
                      <a:lnTo>
                        <a:pt x="298" y="285"/>
                      </a:lnTo>
                      <a:lnTo>
                        <a:pt x="301" y="295"/>
                      </a:lnTo>
                      <a:lnTo>
                        <a:pt x="303" y="303"/>
                      </a:lnTo>
                      <a:lnTo>
                        <a:pt x="306" y="311"/>
                      </a:lnTo>
                      <a:lnTo>
                        <a:pt x="310" y="317"/>
                      </a:lnTo>
                      <a:lnTo>
                        <a:pt x="314" y="323"/>
                      </a:lnTo>
                      <a:lnTo>
                        <a:pt x="316" y="325"/>
                      </a:lnTo>
                      <a:lnTo>
                        <a:pt x="318" y="328"/>
                      </a:lnTo>
                      <a:lnTo>
                        <a:pt x="320" y="329"/>
                      </a:lnTo>
                      <a:lnTo>
                        <a:pt x="322" y="330"/>
                      </a:lnTo>
                      <a:lnTo>
                        <a:pt x="326" y="331"/>
                      </a:lnTo>
                      <a:lnTo>
                        <a:pt x="328" y="333"/>
                      </a:lnTo>
                      <a:lnTo>
                        <a:pt x="330" y="333"/>
                      </a:lnTo>
                      <a:lnTo>
                        <a:pt x="334" y="333"/>
                      </a:lnTo>
                      <a:lnTo>
                        <a:pt x="337" y="333"/>
                      </a:lnTo>
                      <a:lnTo>
                        <a:pt x="341" y="331"/>
                      </a:lnTo>
                      <a:lnTo>
                        <a:pt x="344" y="330"/>
                      </a:lnTo>
                      <a:lnTo>
                        <a:pt x="348" y="329"/>
                      </a:lnTo>
                      <a:lnTo>
                        <a:pt x="351" y="326"/>
                      </a:lnTo>
                      <a:lnTo>
                        <a:pt x="356" y="324"/>
                      </a:lnTo>
                      <a:lnTo>
                        <a:pt x="359" y="322"/>
                      </a:lnTo>
                      <a:lnTo>
                        <a:pt x="364" y="318"/>
                      </a:lnTo>
                      <a:lnTo>
                        <a:pt x="368" y="314"/>
                      </a:lnTo>
                      <a:lnTo>
                        <a:pt x="373" y="311"/>
                      </a:lnTo>
                      <a:lnTo>
                        <a:pt x="377" y="306"/>
                      </a:lnTo>
                      <a:lnTo>
                        <a:pt x="383" y="301"/>
                      </a:lnTo>
                      <a:lnTo>
                        <a:pt x="389" y="295"/>
                      </a:lnTo>
                      <a:lnTo>
                        <a:pt x="393" y="288"/>
                      </a:lnTo>
                      <a:lnTo>
                        <a:pt x="400" y="282"/>
                      </a:lnTo>
                      <a:lnTo>
                        <a:pt x="406" y="275"/>
                      </a:lnTo>
                    </a:path>
                  </a:pathLst>
                </a:custGeom>
                <a:noFill/>
                <a:ln w="28575" cmpd="sng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4" name="Line 37"/>
                <p:cNvSpPr>
                  <a:spLocks noChangeShapeType="1"/>
                </p:cNvSpPr>
                <p:nvPr/>
              </p:nvSpPr>
              <p:spPr bwMode="auto">
                <a:xfrm>
                  <a:off x="4150" y="2319"/>
                  <a:ext cx="39" cy="1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5" name="Line 38"/>
                <p:cNvSpPr>
                  <a:spLocks noChangeShapeType="1"/>
                </p:cNvSpPr>
                <p:nvPr/>
              </p:nvSpPr>
              <p:spPr bwMode="auto">
                <a:xfrm>
                  <a:off x="3254" y="2688"/>
                  <a:ext cx="137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6" name="Line 39"/>
                <p:cNvSpPr>
                  <a:spLocks noChangeShapeType="1"/>
                </p:cNvSpPr>
                <p:nvPr/>
              </p:nvSpPr>
              <p:spPr bwMode="auto">
                <a:xfrm>
                  <a:off x="4548" y="2688"/>
                  <a:ext cx="7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7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3254" y="2110"/>
                  <a:ext cx="0" cy="6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254" y="2759"/>
                  <a:ext cx="0" cy="6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9" name="Line 42"/>
                <p:cNvSpPr>
                  <a:spLocks noChangeShapeType="1"/>
                </p:cNvSpPr>
                <p:nvPr/>
              </p:nvSpPr>
              <p:spPr bwMode="auto">
                <a:xfrm>
                  <a:off x="4548" y="3102"/>
                  <a:ext cx="7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0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048" y="2041"/>
                  <a:ext cx="196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u</a:t>
                  </a:r>
                </a:p>
              </p:txBody>
            </p:sp>
            <p:sp>
              <p:nvSpPr>
                <p:cNvPr id="16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4508" y="2219"/>
                  <a:ext cx="196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u</a:t>
                  </a:r>
                </a:p>
              </p:txBody>
            </p:sp>
            <p:sp>
              <p:nvSpPr>
                <p:cNvPr id="162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3446" y="2246"/>
                  <a:ext cx="156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i</a:t>
                  </a:r>
                </a:p>
              </p:txBody>
            </p:sp>
            <p:sp>
              <p:nvSpPr>
                <p:cNvPr id="163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051" y="2349"/>
                  <a:ext cx="156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i</a:t>
                  </a:r>
                </a:p>
              </p:txBody>
            </p:sp>
            <p:sp>
              <p:nvSpPr>
                <p:cNvPr id="164" name="Line 47"/>
                <p:cNvSpPr>
                  <a:spLocks noChangeShapeType="1"/>
                </p:cNvSpPr>
                <p:nvPr/>
              </p:nvSpPr>
              <p:spPr bwMode="auto">
                <a:xfrm>
                  <a:off x="1635" y="2041"/>
                  <a:ext cx="0" cy="10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5" name="Line 48"/>
                <p:cNvSpPr>
                  <a:spLocks noChangeShapeType="1"/>
                </p:cNvSpPr>
                <p:nvPr/>
              </p:nvSpPr>
              <p:spPr bwMode="auto">
                <a:xfrm>
                  <a:off x="2040" y="2041"/>
                  <a:ext cx="0" cy="10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6" name="Line 49"/>
                <p:cNvSpPr>
                  <a:spLocks noChangeShapeType="1"/>
                </p:cNvSpPr>
                <p:nvPr/>
              </p:nvSpPr>
              <p:spPr bwMode="auto">
                <a:xfrm>
                  <a:off x="3658" y="2041"/>
                  <a:ext cx="0" cy="10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7" name="Line 50"/>
                <p:cNvSpPr>
                  <a:spLocks noChangeShapeType="1"/>
                </p:cNvSpPr>
                <p:nvPr/>
              </p:nvSpPr>
              <p:spPr bwMode="auto">
                <a:xfrm>
                  <a:off x="4103" y="2041"/>
                  <a:ext cx="0" cy="10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8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2966" y="2745"/>
                  <a:ext cx="204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P</a:t>
                  </a:r>
                </a:p>
              </p:txBody>
            </p:sp>
            <p:sp>
              <p:nvSpPr>
                <p:cNvPr id="169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3028" y="2600"/>
                  <a:ext cx="188" cy="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chemeClr val="tx1"/>
                      </a:solidFill>
                      <a:latin typeface="Times New Roman" charset="0"/>
                      <a:ea typeface="宋体" pitchFamily="2" charset="-122"/>
                      <a:cs typeface="+mn-cs"/>
                    </a:defRPr>
                  </a:lvl9pPr>
                </a:lstStyle>
                <a:p>
                  <a:r>
                    <a:rPr lang="en-US" altLang="zh-CN" sz="1800" i="1"/>
                    <a:t>0</a:t>
                  </a:r>
                </a:p>
              </p:txBody>
            </p:sp>
          </p:grpSp>
        </p:grpSp>
        <p:sp>
          <p:nvSpPr>
            <p:cNvPr id="123" name="Text Box 57"/>
            <p:cNvSpPr txBox="1">
              <a:spLocks noChangeArrowheads="1"/>
            </p:cNvSpPr>
            <p:nvPr/>
          </p:nvSpPr>
          <p:spPr bwMode="auto">
            <a:xfrm>
              <a:off x="3028" y="2985"/>
              <a:ext cx="188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en-US" altLang="zh-CN" sz="1800" i="1"/>
                <a:t>0</a:t>
              </a:r>
            </a:p>
          </p:txBody>
        </p:sp>
      </p:grpSp>
      <p:grpSp>
        <p:nvGrpSpPr>
          <p:cNvPr id="170" name="Group 118"/>
          <p:cNvGrpSpPr>
            <a:grpSpLocks/>
          </p:cNvGrpSpPr>
          <p:nvPr/>
        </p:nvGrpSpPr>
        <p:grpSpPr bwMode="auto">
          <a:xfrm>
            <a:off x="4232920" y="4010976"/>
            <a:ext cx="5544498" cy="2677028"/>
            <a:chOff x="1103" y="2087"/>
            <a:chExt cx="3710" cy="1880"/>
          </a:xfrm>
        </p:grpSpPr>
        <p:grpSp>
          <p:nvGrpSpPr>
            <p:cNvPr id="171" name="Group 114"/>
            <p:cNvGrpSpPr>
              <a:grpSpLocks/>
            </p:cNvGrpSpPr>
            <p:nvPr/>
          </p:nvGrpSpPr>
          <p:grpSpPr bwMode="auto">
            <a:xfrm>
              <a:off x="1103" y="2087"/>
              <a:ext cx="3561" cy="1284"/>
              <a:chOff x="1104" y="2087"/>
              <a:chExt cx="3655" cy="1284"/>
            </a:xfrm>
          </p:grpSpPr>
          <p:sp>
            <p:nvSpPr>
              <p:cNvPr id="175" name="Line 69"/>
              <p:cNvSpPr>
                <a:spLocks noChangeShapeType="1"/>
              </p:cNvSpPr>
              <p:nvPr/>
            </p:nvSpPr>
            <p:spPr bwMode="auto">
              <a:xfrm>
                <a:off x="1286" y="2752"/>
                <a:ext cx="1221" cy="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6" name="Line 70"/>
              <p:cNvSpPr>
                <a:spLocks noChangeShapeType="1"/>
              </p:cNvSpPr>
              <p:nvPr/>
            </p:nvSpPr>
            <p:spPr bwMode="auto">
              <a:xfrm flipV="1">
                <a:off x="1278" y="2154"/>
                <a:ext cx="1" cy="59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7" name="Freeform 71"/>
              <p:cNvSpPr>
                <a:spLocks/>
              </p:cNvSpPr>
              <p:nvPr/>
            </p:nvSpPr>
            <p:spPr bwMode="auto">
              <a:xfrm>
                <a:off x="1278" y="2851"/>
                <a:ext cx="1270" cy="332"/>
              </a:xfrm>
              <a:custGeom>
                <a:avLst/>
                <a:gdLst>
                  <a:gd name="T0" fmla="*/ 0 w 3360"/>
                  <a:gd name="T1" fmla="*/ 0 h 1336"/>
                  <a:gd name="T2" fmla="*/ 0 w 3360"/>
                  <a:gd name="T3" fmla="*/ 1336 h 1336"/>
                  <a:gd name="T4" fmla="*/ 3360 w 3360"/>
                  <a:gd name="T5" fmla="*/ 1336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60" h="1336">
                    <a:moveTo>
                      <a:pt x="0" y="0"/>
                    </a:moveTo>
                    <a:lnTo>
                      <a:pt x="0" y="1336"/>
                    </a:lnTo>
                    <a:lnTo>
                      <a:pt x="3360" y="1336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8" name="Line 72"/>
              <p:cNvSpPr>
                <a:spLocks noChangeShapeType="1"/>
              </p:cNvSpPr>
              <p:nvPr/>
            </p:nvSpPr>
            <p:spPr bwMode="auto">
              <a:xfrm>
                <a:off x="1286" y="2263"/>
                <a:ext cx="302" cy="0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9" name="Freeform 73"/>
              <p:cNvSpPr>
                <a:spLocks/>
              </p:cNvSpPr>
              <p:nvPr/>
            </p:nvSpPr>
            <p:spPr bwMode="auto">
              <a:xfrm>
                <a:off x="1588" y="2263"/>
                <a:ext cx="226" cy="489"/>
              </a:xfrm>
              <a:custGeom>
                <a:avLst/>
                <a:gdLst>
                  <a:gd name="T0" fmla="*/ 0 w 531"/>
                  <a:gd name="T1" fmla="*/ 0 h 1977"/>
                  <a:gd name="T2" fmla="*/ 31 w 531"/>
                  <a:gd name="T3" fmla="*/ 81 h 1977"/>
                  <a:gd name="T4" fmla="*/ 63 w 531"/>
                  <a:gd name="T5" fmla="*/ 164 h 1977"/>
                  <a:gd name="T6" fmla="*/ 93 w 531"/>
                  <a:gd name="T7" fmla="*/ 246 h 1977"/>
                  <a:gd name="T8" fmla="*/ 123 w 531"/>
                  <a:gd name="T9" fmla="*/ 331 h 1977"/>
                  <a:gd name="T10" fmla="*/ 152 w 531"/>
                  <a:gd name="T11" fmla="*/ 416 h 1977"/>
                  <a:gd name="T12" fmla="*/ 179 w 531"/>
                  <a:gd name="T13" fmla="*/ 501 h 1977"/>
                  <a:gd name="T14" fmla="*/ 206 w 531"/>
                  <a:gd name="T15" fmla="*/ 588 h 1977"/>
                  <a:gd name="T16" fmla="*/ 232 w 531"/>
                  <a:gd name="T17" fmla="*/ 674 h 1977"/>
                  <a:gd name="T18" fmla="*/ 258 w 531"/>
                  <a:gd name="T19" fmla="*/ 759 h 1977"/>
                  <a:gd name="T20" fmla="*/ 281 w 531"/>
                  <a:gd name="T21" fmla="*/ 844 h 1977"/>
                  <a:gd name="T22" fmla="*/ 304 w 531"/>
                  <a:gd name="T23" fmla="*/ 930 h 1977"/>
                  <a:gd name="T24" fmla="*/ 326 w 531"/>
                  <a:gd name="T25" fmla="*/ 1013 h 1977"/>
                  <a:gd name="T26" fmla="*/ 347 w 531"/>
                  <a:gd name="T27" fmla="*/ 1096 h 1977"/>
                  <a:gd name="T28" fmla="*/ 366 w 531"/>
                  <a:gd name="T29" fmla="*/ 1177 h 1977"/>
                  <a:gd name="T30" fmla="*/ 385 w 531"/>
                  <a:gd name="T31" fmla="*/ 1256 h 1977"/>
                  <a:gd name="T32" fmla="*/ 402 w 531"/>
                  <a:gd name="T33" fmla="*/ 1333 h 1977"/>
                  <a:gd name="T34" fmla="*/ 409 w 531"/>
                  <a:gd name="T35" fmla="*/ 1367 h 1977"/>
                  <a:gd name="T36" fmla="*/ 416 w 531"/>
                  <a:gd name="T37" fmla="*/ 1400 h 1977"/>
                  <a:gd name="T38" fmla="*/ 423 w 531"/>
                  <a:gd name="T39" fmla="*/ 1433 h 1977"/>
                  <a:gd name="T40" fmla="*/ 429 w 531"/>
                  <a:gd name="T41" fmla="*/ 1467 h 1977"/>
                  <a:gd name="T42" fmla="*/ 436 w 531"/>
                  <a:gd name="T43" fmla="*/ 1502 h 1977"/>
                  <a:gd name="T44" fmla="*/ 442 w 531"/>
                  <a:gd name="T45" fmla="*/ 1536 h 1977"/>
                  <a:gd name="T46" fmla="*/ 449 w 531"/>
                  <a:gd name="T47" fmla="*/ 1572 h 1977"/>
                  <a:gd name="T48" fmla="*/ 454 w 531"/>
                  <a:gd name="T49" fmla="*/ 1591 h 1977"/>
                  <a:gd name="T50" fmla="*/ 457 w 531"/>
                  <a:gd name="T51" fmla="*/ 1609 h 1977"/>
                  <a:gd name="T52" fmla="*/ 460 w 531"/>
                  <a:gd name="T53" fmla="*/ 1628 h 1977"/>
                  <a:gd name="T54" fmla="*/ 465 w 531"/>
                  <a:gd name="T55" fmla="*/ 1647 h 1977"/>
                  <a:gd name="T56" fmla="*/ 468 w 531"/>
                  <a:gd name="T57" fmla="*/ 1668 h 1977"/>
                  <a:gd name="T58" fmla="*/ 472 w 531"/>
                  <a:gd name="T59" fmla="*/ 1688 h 1977"/>
                  <a:gd name="T60" fmla="*/ 476 w 531"/>
                  <a:gd name="T61" fmla="*/ 1709 h 1977"/>
                  <a:gd name="T62" fmla="*/ 480 w 531"/>
                  <a:gd name="T63" fmla="*/ 1730 h 1977"/>
                  <a:gd name="T64" fmla="*/ 484 w 531"/>
                  <a:gd name="T65" fmla="*/ 1752 h 1977"/>
                  <a:gd name="T66" fmla="*/ 489 w 531"/>
                  <a:gd name="T67" fmla="*/ 1774 h 1977"/>
                  <a:gd name="T68" fmla="*/ 493 w 531"/>
                  <a:gd name="T69" fmla="*/ 1797 h 1977"/>
                  <a:gd name="T70" fmla="*/ 499 w 531"/>
                  <a:gd name="T71" fmla="*/ 1820 h 1977"/>
                  <a:gd name="T72" fmla="*/ 503 w 531"/>
                  <a:gd name="T73" fmla="*/ 1845 h 1977"/>
                  <a:gd name="T74" fmla="*/ 509 w 531"/>
                  <a:gd name="T75" fmla="*/ 1870 h 1977"/>
                  <a:gd name="T76" fmla="*/ 513 w 531"/>
                  <a:gd name="T77" fmla="*/ 1896 h 1977"/>
                  <a:gd name="T78" fmla="*/ 519 w 531"/>
                  <a:gd name="T79" fmla="*/ 1922 h 1977"/>
                  <a:gd name="T80" fmla="*/ 525 w 531"/>
                  <a:gd name="T81" fmla="*/ 1949 h 1977"/>
                  <a:gd name="T82" fmla="*/ 531 w 531"/>
                  <a:gd name="T83" fmla="*/ 1977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1" h="1977">
                    <a:moveTo>
                      <a:pt x="0" y="0"/>
                    </a:moveTo>
                    <a:lnTo>
                      <a:pt x="31" y="81"/>
                    </a:lnTo>
                    <a:lnTo>
                      <a:pt x="63" y="164"/>
                    </a:lnTo>
                    <a:lnTo>
                      <a:pt x="93" y="246"/>
                    </a:lnTo>
                    <a:lnTo>
                      <a:pt x="123" y="331"/>
                    </a:lnTo>
                    <a:lnTo>
                      <a:pt x="152" y="416"/>
                    </a:lnTo>
                    <a:lnTo>
                      <a:pt x="179" y="501"/>
                    </a:lnTo>
                    <a:lnTo>
                      <a:pt x="206" y="588"/>
                    </a:lnTo>
                    <a:lnTo>
                      <a:pt x="232" y="674"/>
                    </a:lnTo>
                    <a:lnTo>
                      <a:pt x="258" y="759"/>
                    </a:lnTo>
                    <a:lnTo>
                      <a:pt x="281" y="844"/>
                    </a:lnTo>
                    <a:lnTo>
                      <a:pt x="304" y="930"/>
                    </a:lnTo>
                    <a:lnTo>
                      <a:pt x="326" y="1013"/>
                    </a:lnTo>
                    <a:lnTo>
                      <a:pt x="347" y="1096"/>
                    </a:lnTo>
                    <a:lnTo>
                      <a:pt x="366" y="1177"/>
                    </a:lnTo>
                    <a:lnTo>
                      <a:pt x="385" y="1256"/>
                    </a:lnTo>
                    <a:lnTo>
                      <a:pt x="402" y="1333"/>
                    </a:lnTo>
                    <a:lnTo>
                      <a:pt x="409" y="1367"/>
                    </a:lnTo>
                    <a:lnTo>
                      <a:pt x="416" y="1400"/>
                    </a:lnTo>
                    <a:lnTo>
                      <a:pt x="423" y="1433"/>
                    </a:lnTo>
                    <a:lnTo>
                      <a:pt x="429" y="1467"/>
                    </a:lnTo>
                    <a:lnTo>
                      <a:pt x="436" y="1502"/>
                    </a:lnTo>
                    <a:lnTo>
                      <a:pt x="442" y="1536"/>
                    </a:lnTo>
                    <a:lnTo>
                      <a:pt x="449" y="1572"/>
                    </a:lnTo>
                    <a:lnTo>
                      <a:pt x="454" y="1591"/>
                    </a:lnTo>
                    <a:lnTo>
                      <a:pt x="457" y="1609"/>
                    </a:lnTo>
                    <a:lnTo>
                      <a:pt x="460" y="1628"/>
                    </a:lnTo>
                    <a:lnTo>
                      <a:pt x="465" y="1647"/>
                    </a:lnTo>
                    <a:lnTo>
                      <a:pt x="468" y="1668"/>
                    </a:lnTo>
                    <a:lnTo>
                      <a:pt x="472" y="1688"/>
                    </a:lnTo>
                    <a:lnTo>
                      <a:pt x="476" y="1709"/>
                    </a:lnTo>
                    <a:lnTo>
                      <a:pt x="480" y="1730"/>
                    </a:lnTo>
                    <a:lnTo>
                      <a:pt x="484" y="1752"/>
                    </a:lnTo>
                    <a:lnTo>
                      <a:pt x="489" y="1774"/>
                    </a:lnTo>
                    <a:lnTo>
                      <a:pt x="493" y="1797"/>
                    </a:lnTo>
                    <a:lnTo>
                      <a:pt x="499" y="1820"/>
                    </a:lnTo>
                    <a:lnTo>
                      <a:pt x="503" y="1845"/>
                    </a:lnTo>
                    <a:lnTo>
                      <a:pt x="509" y="1870"/>
                    </a:lnTo>
                    <a:lnTo>
                      <a:pt x="513" y="1896"/>
                    </a:lnTo>
                    <a:lnTo>
                      <a:pt x="519" y="1922"/>
                    </a:lnTo>
                    <a:lnTo>
                      <a:pt x="525" y="1949"/>
                    </a:lnTo>
                    <a:lnTo>
                      <a:pt x="531" y="1977"/>
                    </a:lnTo>
                  </a:path>
                </a:pathLst>
              </a:custGeom>
              <a:noFill/>
              <a:ln w="28575" cmpd="sng">
                <a:solidFill>
                  <a:srgbClr val="3333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0" name="Freeform 74"/>
              <p:cNvSpPr>
                <a:spLocks/>
              </p:cNvSpPr>
              <p:nvPr/>
            </p:nvSpPr>
            <p:spPr bwMode="auto">
              <a:xfrm>
                <a:off x="1890" y="2459"/>
                <a:ext cx="574" cy="293"/>
              </a:xfrm>
              <a:custGeom>
                <a:avLst/>
                <a:gdLst>
                  <a:gd name="T0" fmla="*/ 0 w 1344"/>
                  <a:gd name="T1" fmla="*/ 1186 h 1186"/>
                  <a:gd name="T2" fmla="*/ 354 w 1344"/>
                  <a:gd name="T3" fmla="*/ 0 h 1186"/>
                  <a:gd name="T4" fmla="*/ 1344 w 1344"/>
                  <a:gd name="T5" fmla="*/ 0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44" h="1186">
                    <a:moveTo>
                      <a:pt x="0" y="1186"/>
                    </a:moveTo>
                    <a:lnTo>
                      <a:pt x="354" y="0"/>
                    </a:lnTo>
                    <a:lnTo>
                      <a:pt x="1344" y="0"/>
                    </a:lnTo>
                  </a:path>
                </a:pathLst>
              </a:custGeom>
              <a:noFill/>
              <a:ln w="28575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1" name="Line 75"/>
              <p:cNvSpPr>
                <a:spLocks noChangeShapeType="1"/>
              </p:cNvSpPr>
              <p:nvPr/>
            </p:nvSpPr>
            <p:spPr bwMode="auto">
              <a:xfrm flipV="1">
                <a:off x="3257" y="2087"/>
                <a:ext cx="0" cy="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2" name="Line 76"/>
              <p:cNvSpPr>
                <a:spLocks noChangeShapeType="1"/>
              </p:cNvSpPr>
              <p:nvPr/>
            </p:nvSpPr>
            <p:spPr bwMode="auto">
              <a:xfrm flipV="1">
                <a:off x="1278" y="2112"/>
                <a:ext cx="0" cy="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3" name="Line 77"/>
              <p:cNvSpPr>
                <a:spLocks noChangeShapeType="1"/>
              </p:cNvSpPr>
              <p:nvPr/>
            </p:nvSpPr>
            <p:spPr bwMode="auto">
              <a:xfrm flipV="1">
                <a:off x="3257" y="2836"/>
                <a:ext cx="0" cy="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4" name="Line 78"/>
              <p:cNvSpPr>
                <a:spLocks noChangeShapeType="1"/>
              </p:cNvSpPr>
              <p:nvPr/>
            </p:nvSpPr>
            <p:spPr bwMode="auto">
              <a:xfrm flipV="1">
                <a:off x="1278" y="2790"/>
                <a:ext cx="0" cy="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5" name="Text Box 79"/>
              <p:cNvSpPr txBox="1">
                <a:spLocks noChangeArrowheads="1"/>
              </p:cNvSpPr>
              <p:nvPr/>
            </p:nvSpPr>
            <p:spPr bwMode="auto">
              <a:xfrm>
                <a:off x="1115" y="2184"/>
                <a:ext cx="202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u</a:t>
                </a:r>
              </a:p>
            </p:txBody>
          </p:sp>
          <p:sp>
            <p:nvSpPr>
              <p:cNvPr id="186" name="Text Box 80"/>
              <p:cNvSpPr txBox="1">
                <a:spLocks noChangeArrowheads="1"/>
              </p:cNvSpPr>
              <p:nvPr/>
            </p:nvSpPr>
            <p:spPr bwMode="auto">
              <a:xfrm>
                <a:off x="1115" y="2398"/>
                <a:ext cx="161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i</a:t>
                </a:r>
              </a:p>
            </p:txBody>
          </p:sp>
          <p:sp>
            <p:nvSpPr>
              <p:cNvPr id="187" name="Text Box 81"/>
              <p:cNvSpPr txBox="1">
                <a:spLocks noChangeArrowheads="1"/>
              </p:cNvSpPr>
              <p:nvPr/>
            </p:nvSpPr>
            <p:spPr bwMode="auto">
              <a:xfrm>
                <a:off x="1104" y="2879"/>
                <a:ext cx="210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P</a:t>
                </a:r>
              </a:p>
            </p:txBody>
          </p:sp>
          <p:sp>
            <p:nvSpPr>
              <p:cNvPr id="188" name="Text Box 82"/>
              <p:cNvSpPr txBox="1">
                <a:spLocks noChangeArrowheads="1"/>
              </p:cNvSpPr>
              <p:nvPr/>
            </p:nvSpPr>
            <p:spPr bwMode="auto">
              <a:xfrm>
                <a:off x="1115" y="2647"/>
                <a:ext cx="193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0</a:t>
                </a:r>
              </a:p>
            </p:txBody>
          </p:sp>
          <p:sp>
            <p:nvSpPr>
              <p:cNvPr id="189" name="Text Box 83"/>
              <p:cNvSpPr txBox="1">
                <a:spLocks noChangeArrowheads="1"/>
              </p:cNvSpPr>
              <p:nvPr/>
            </p:nvSpPr>
            <p:spPr bwMode="auto">
              <a:xfrm>
                <a:off x="1629" y="2219"/>
                <a:ext cx="142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u</a:t>
                </a:r>
              </a:p>
            </p:txBody>
          </p:sp>
          <p:sp>
            <p:nvSpPr>
              <p:cNvPr id="190" name="Text Box 84"/>
              <p:cNvSpPr txBox="1">
                <a:spLocks noChangeArrowheads="1"/>
              </p:cNvSpPr>
              <p:nvPr/>
            </p:nvSpPr>
            <p:spPr bwMode="auto">
              <a:xfrm>
                <a:off x="2384" y="2297"/>
                <a:ext cx="160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i</a:t>
                </a:r>
              </a:p>
            </p:txBody>
          </p:sp>
          <p:sp>
            <p:nvSpPr>
              <p:cNvPr id="191" name="Text Box 85"/>
              <p:cNvSpPr txBox="1">
                <a:spLocks noChangeArrowheads="1"/>
              </p:cNvSpPr>
              <p:nvPr/>
            </p:nvSpPr>
            <p:spPr bwMode="auto">
              <a:xfrm>
                <a:off x="2579" y="2690"/>
                <a:ext cx="160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t</a:t>
                </a:r>
              </a:p>
            </p:txBody>
          </p:sp>
          <p:sp>
            <p:nvSpPr>
              <p:cNvPr id="192" name="Text Box 86"/>
              <p:cNvSpPr txBox="1">
                <a:spLocks noChangeArrowheads="1"/>
              </p:cNvSpPr>
              <p:nvPr/>
            </p:nvSpPr>
            <p:spPr bwMode="auto">
              <a:xfrm>
                <a:off x="2589" y="3121"/>
                <a:ext cx="160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t</a:t>
                </a:r>
              </a:p>
            </p:txBody>
          </p:sp>
          <p:sp>
            <p:nvSpPr>
              <p:cNvPr id="193" name="Text Box 87"/>
              <p:cNvSpPr txBox="1">
                <a:spLocks noChangeArrowheads="1"/>
              </p:cNvSpPr>
              <p:nvPr/>
            </p:nvSpPr>
            <p:spPr bwMode="auto">
              <a:xfrm>
                <a:off x="1115" y="3082"/>
                <a:ext cx="193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0</a:t>
                </a:r>
              </a:p>
            </p:txBody>
          </p:sp>
          <p:sp>
            <p:nvSpPr>
              <p:cNvPr id="194" name="Line 88"/>
              <p:cNvSpPr>
                <a:spLocks noChangeShapeType="1"/>
              </p:cNvSpPr>
              <p:nvPr/>
            </p:nvSpPr>
            <p:spPr bwMode="auto">
              <a:xfrm>
                <a:off x="4568" y="3229"/>
                <a:ext cx="4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5" name="Line 89"/>
              <p:cNvSpPr>
                <a:spLocks noChangeShapeType="1"/>
              </p:cNvSpPr>
              <p:nvPr/>
            </p:nvSpPr>
            <p:spPr bwMode="auto">
              <a:xfrm>
                <a:off x="2548" y="2755"/>
                <a:ext cx="4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6" name="Line 90"/>
              <p:cNvSpPr>
                <a:spLocks noChangeShapeType="1"/>
              </p:cNvSpPr>
              <p:nvPr/>
            </p:nvSpPr>
            <p:spPr bwMode="auto">
              <a:xfrm>
                <a:off x="4568" y="2765"/>
                <a:ext cx="4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7" name="Line 91"/>
              <p:cNvSpPr>
                <a:spLocks noChangeShapeType="1"/>
              </p:cNvSpPr>
              <p:nvPr/>
            </p:nvSpPr>
            <p:spPr bwMode="auto">
              <a:xfrm>
                <a:off x="2548" y="3183"/>
                <a:ext cx="4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8" name="Line 93"/>
              <p:cNvSpPr>
                <a:spLocks noChangeShapeType="1"/>
              </p:cNvSpPr>
              <p:nvPr/>
            </p:nvSpPr>
            <p:spPr bwMode="auto">
              <a:xfrm>
                <a:off x="3265" y="2766"/>
                <a:ext cx="1303" cy="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9" name="Line 94"/>
              <p:cNvSpPr>
                <a:spLocks noChangeShapeType="1"/>
              </p:cNvSpPr>
              <p:nvPr/>
            </p:nvSpPr>
            <p:spPr bwMode="auto">
              <a:xfrm flipV="1">
                <a:off x="3257" y="2123"/>
                <a:ext cx="1" cy="64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0" name="Freeform 95"/>
              <p:cNvSpPr>
                <a:spLocks/>
              </p:cNvSpPr>
              <p:nvPr/>
            </p:nvSpPr>
            <p:spPr bwMode="auto">
              <a:xfrm>
                <a:off x="3257" y="2866"/>
                <a:ext cx="1276" cy="356"/>
              </a:xfrm>
              <a:custGeom>
                <a:avLst/>
                <a:gdLst>
                  <a:gd name="T0" fmla="*/ 0 w 4483"/>
                  <a:gd name="T1" fmla="*/ 0 h 1436"/>
                  <a:gd name="T2" fmla="*/ 0 w 4483"/>
                  <a:gd name="T3" fmla="*/ 1436 h 1436"/>
                  <a:gd name="T4" fmla="*/ 4483 w 4483"/>
                  <a:gd name="T5" fmla="*/ 1436 h 1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83" h="1436">
                    <a:moveTo>
                      <a:pt x="0" y="0"/>
                    </a:moveTo>
                    <a:lnTo>
                      <a:pt x="0" y="1436"/>
                    </a:lnTo>
                    <a:lnTo>
                      <a:pt x="4483" y="1436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1" name="Line 96"/>
              <p:cNvSpPr>
                <a:spLocks noChangeShapeType="1"/>
              </p:cNvSpPr>
              <p:nvPr/>
            </p:nvSpPr>
            <p:spPr bwMode="auto">
              <a:xfrm>
                <a:off x="3265" y="2474"/>
                <a:ext cx="269" cy="0"/>
              </a:xfrm>
              <a:prstGeom prst="line">
                <a:avLst/>
              </a:prstGeom>
              <a:noFill/>
              <a:ln w="28575">
                <a:solidFill>
                  <a:srgbClr val="CC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2" name="Freeform 97"/>
              <p:cNvSpPr>
                <a:spLocks/>
              </p:cNvSpPr>
              <p:nvPr/>
            </p:nvSpPr>
            <p:spPr bwMode="auto">
              <a:xfrm>
                <a:off x="3534" y="2474"/>
                <a:ext cx="162" cy="292"/>
              </a:xfrm>
              <a:custGeom>
                <a:avLst/>
                <a:gdLst>
                  <a:gd name="T0" fmla="*/ 0 w 566"/>
                  <a:gd name="T1" fmla="*/ 0 h 1180"/>
                  <a:gd name="T2" fmla="*/ 35 w 566"/>
                  <a:gd name="T3" fmla="*/ 44 h 1180"/>
                  <a:gd name="T4" fmla="*/ 69 w 566"/>
                  <a:gd name="T5" fmla="*/ 91 h 1180"/>
                  <a:gd name="T6" fmla="*/ 103 w 566"/>
                  <a:gd name="T7" fmla="*/ 139 h 1180"/>
                  <a:gd name="T8" fmla="*/ 137 w 566"/>
                  <a:gd name="T9" fmla="*/ 186 h 1180"/>
                  <a:gd name="T10" fmla="*/ 168 w 566"/>
                  <a:gd name="T11" fmla="*/ 236 h 1180"/>
                  <a:gd name="T12" fmla="*/ 199 w 566"/>
                  <a:gd name="T13" fmla="*/ 285 h 1180"/>
                  <a:gd name="T14" fmla="*/ 228 w 566"/>
                  <a:gd name="T15" fmla="*/ 335 h 1180"/>
                  <a:gd name="T16" fmla="*/ 256 w 566"/>
                  <a:gd name="T17" fmla="*/ 385 h 1180"/>
                  <a:gd name="T18" fmla="*/ 284 w 566"/>
                  <a:gd name="T19" fmla="*/ 435 h 1180"/>
                  <a:gd name="T20" fmla="*/ 310 w 566"/>
                  <a:gd name="T21" fmla="*/ 487 h 1180"/>
                  <a:gd name="T22" fmla="*/ 335 w 566"/>
                  <a:gd name="T23" fmla="*/ 537 h 1180"/>
                  <a:gd name="T24" fmla="*/ 358 w 566"/>
                  <a:gd name="T25" fmla="*/ 587 h 1180"/>
                  <a:gd name="T26" fmla="*/ 379 w 566"/>
                  <a:gd name="T27" fmla="*/ 637 h 1180"/>
                  <a:gd name="T28" fmla="*/ 391 w 566"/>
                  <a:gd name="T29" fmla="*/ 661 h 1180"/>
                  <a:gd name="T30" fmla="*/ 399 w 566"/>
                  <a:gd name="T31" fmla="*/ 686 h 1180"/>
                  <a:gd name="T32" fmla="*/ 410 w 566"/>
                  <a:gd name="T33" fmla="*/ 709 h 1180"/>
                  <a:gd name="T34" fmla="*/ 419 w 566"/>
                  <a:gd name="T35" fmla="*/ 734 h 1180"/>
                  <a:gd name="T36" fmla="*/ 428 w 566"/>
                  <a:gd name="T37" fmla="*/ 758 h 1180"/>
                  <a:gd name="T38" fmla="*/ 436 w 566"/>
                  <a:gd name="T39" fmla="*/ 782 h 1180"/>
                  <a:gd name="T40" fmla="*/ 450 w 566"/>
                  <a:gd name="T41" fmla="*/ 823 h 1180"/>
                  <a:gd name="T42" fmla="*/ 464 w 566"/>
                  <a:gd name="T43" fmla="*/ 864 h 1180"/>
                  <a:gd name="T44" fmla="*/ 470 w 566"/>
                  <a:gd name="T45" fmla="*/ 885 h 1180"/>
                  <a:gd name="T46" fmla="*/ 478 w 566"/>
                  <a:gd name="T47" fmla="*/ 907 h 1180"/>
                  <a:gd name="T48" fmla="*/ 484 w 566"/>
                  <a:gd name="T49" fmla="*/ 929 h 1180"/>
                  <a:gd name="T50" fmla="*/ 491 w 566"/>
                  <a:gd name="T51" fmla="*/ 953 h 1180"/>
                  <a:gd name="T52" fmla="*/ 498 w 566"/>
                  <a:gd name="T53" fmla="*/ 976 h 1180"/>
                  <a:gd name="T54" fmla="*/ 507 w 566"/>
                  <a:gd name="T55" fmla="*/ 1001 h 1180"/>
                  <a:gd name="T56" fmla="*/ 515 w 566"/>
                  <a:gd name="T57" fmla="*/ 1028 h 1180"/>
                  <a:gd name="T58" fmla="*/ 523 w 566"/>
                  <a:gd name="T59" fmla="*/ 1054 h 1180"/>
                  <a:gd name="T60" fmla="*/ 528 w 566"/>
                  <a:gd name="T61" fmla="*/ 1069 h 1180"/>
                  <a:gd name="T62" fmla="*/ 534 w 566"/>
                  <a:gd name="T63" fmla="*/ 1084 h 1180"/>
                  <a:gd name="T64" fmla="*/ 538 w 566"/>
                  <a:gd name="T65" fmla="*/ 1099 h 1180"/>
                  <a:gd name="T66" fmla="*/ 543 w 566"/>
                  <a:gd name="T67" fmla="*/ 1113 h 1180"/>
                  <a:gd name="T68" fmla="*/ 548 w 566"/>
                  <a:gd name="T69" fmla="*/ 1130 h 1180"/>
                  <a:gd name="T70" fmla="*/ 554 w 566"/>
                  <a:gd name="T71" fmla="*/ 1146 h 1180"/>
                  <a:gd name="T72" fmla="*/ 560 w 566"/>
                  <a:gd name="T73" fmla="*/ 1162 h 1180"/>
                  <a:gd name="T74" fmla="*/ 566 w 566"/>
                  <a:gd name="T75" fmla="*/ 118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6" h="1180">
                    <a:moveTo>
                      <a:pt x="0" y="0"/>
                    </a:moveTo>
                    <a:lnTo>
                      <a:pt x="35" y="44"/>
                    </a:lnTo>
                    <a:lnTo>
                      <a:pt x="69" y="91"/>
                    </a:lnTo>
                    <a:lnTo>
                      <a:pt x="103" y="139"/>
                    </a:lnTo>
                    <a:lnTo>
                      <a:pt x="137" y="186"/>
                    </a:lnTo>
                    <a:lnTo>
                      <a:pt x="168" y="236"/>
                    </a:lnTo>
                    <a:lnTo>
                      <a:pt x="199" y="285"/>
                    </a:lnTo>
                    <a:lnTo>
                      <a:pt x="228" y="335"/>
                    </a:lnTo>
                    <a:lnTo>
                      <a:pt x="256" y="385"/>
                    </a:lnTo>
                    <a:lnTo>
                      <a:pt x="284" y="435"/>
                    </a:lnTo>
                    <a:lnTo>
                      <a:pt x="310" y="487"/>
                    </a:lnTo>
                    <a:lnTo>
                      <a:pt x="335" y="537"/>
                    </a:lnTo>
                    <a:lnTo>
                      <a:pt x="358" y="587"/>
                    </a:lnTo>
                    <a:lnTo>
                      <a:pt x="379" y="637"/>
                    </a:lnTo>
                    <a:lnTo>
                      <a:pt x="391" y="661"/>
                    </a:lnTo>
                    <a:lnTo>
                      <a:pt x="399" y="686"/>
                    </a:lnTo>
                    <a:lnTo>
                      <a:pt x="410" y="709"/>
                    </a:lnTo>
                    <a:lnTo>
                      <a:pt x="419" y="734"/>
                    </a:lnTo>
                    <a:lnTo>
                      <a:pt x="428" y="758"/>
                    </a:lnTo>
                    <a:lnTo>
                      <a:pt x="436" y="782"/>
                    </a:lnTo>
                    <a:lnTo>
                      <a:pt x="450" y="823"/>
                    </a:lnTo>
                    <a:lnTo>
                      <a:pt x="464" y="864"/>
                    </a:lnTo>
                    <a:lnTo>
                      <a:pt x="470" y="885"/>
                    </a:lnTo>
                    <a:lnTo>
                      <a:pt x="478" y="907"/>
                    </a:lnTo>
                    <a:lnTo>
                      <a:pt x="484" y="929"/>
                    </a:lnTo>
                    <a:lnTo>
                      <a:pt x="491" y="953"/>
                    </a:lnTo>
                    <a:lnTo>
                      <a:pt x="498" y="976"/>
                    </a:lnTo>
                    <a:lnTo>
                      <a:pt x="507" y="1001"/>
                    </a:lnTo>
                    <a:lnTo>
                      <a:pt x="515" y="1028"/>
                    </a:lnTo>
                    <a:lnTo>
                      <a:pt x="523" y="1054"/>
                    </a:lnTo>
                    <a:lnTo>
                      <a:pt x="528" y="1069"/>
                    </a:lnTo>
                    <a:lnTo>
                      <a:pt x="534" y="1084"/>
                    </a:lnTo>
                    <a:lnTo>
                      <a:pt x="538" y="1099"/>
                    </a:lnTo>
                    <a:lnTo>
                      <a:pt x="543" y="1113"/>
                    </a:lnTo>
                    <a:lnTo>
                      <a:pt x="548" y="1130"/>
                    </a:lnTo>
                    <a:lnTo>
                      <a:pt x="554" y="1146"/>
                    </a:lnTo>
                    <a:lnTo>
                      <a:pt x="560" y="1162"/>
                    </a:lnTo>
                    <a:lnTo>
                      <a:pt x="566" y="1180"/>
                    </a:lnTo>
                  </a:path>
                </a:pathLst>
              </a:custGeom>
              <a:noFill/>
              <a:ln w="28575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3" name="Freeform 98"/>
              <p:cNvSpPr>
                <a:spLocks/>
              </p:cNvSpPr>
              <p:nvPr/>
            </p:nvSpPr>
            <p:spPr bwMode="auto">
              <a:xfrm>
                <a:off x="3803" y="2240"/>
                <a:ext cx="510" cy="526"/>
              </a:xfrm>
              <a:custGeom>
                <a:avLst/>
                <a:gdLst>
                  <a:gd name="T0" fmla="*/ 0 w 1793"/>
                  <a:gd name="T1" fmla="*/ 2124 h 2124"/>
                  <a:gd name="T2" fmla="*/ 472 w 1793"/>
                  <a:gd name="T3" fmla="*/ 0 h 2124"/>
                  <a:gd name="T4" fmla="*/ 1793 w 1793"/>
                  <a:gd name="T5" fmla="*/ 0 h 2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93" h="2124">
                    <a:moveTo>
                      <a:pt x="0" y="2124"/>
                    </a:moveTo>
                    <a:lnTo>
                      <a:pt x="472" y="0"/>
                    </a:lnTo>
                    <a:lnTo>
                      <a:pt x="1793" y="0"/>
                    </a:lnTo>
                  </a:path>
                </a:pathLst>
              </a:custGeom>
              <a:noFill/>
              <a:ln w="28575" cmpd="sng">
                <a:solidFill>
                  <a:srgbClr val="3333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4" name="Text Box 99"/>
              <p:cNvSpPr txBox="1">
                <a:spLocks noChangeArrowheads="1"/>
              </p:cNvSpPr>
              <p:nvPr/>
            </p:nvSpPr>
            <p:spPr bwMode="auto">
              <a:xfrm>
                <a:off x="3083" y="2194"/>
                <a:ext cx="201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u</a:t>
                </a:r>
              </a:p>
            </p:txBody>
          </p:sp>
          <p:sp>
            <p:nvSpPr>
              <p:cNvPr id="205" name="Text Box 100"/>
              <p:cNvSpPr txBox="1">
                <a:spLocks noChangeArrowheads="1"/>
              </p:cNvSpPr>
              <p:nvPr/>
            </p:nvSpPr>
            <p:spPr bwMode="auto">
              <a:xfrm>
                <a:off x="3083" y="2409"/>
                <a:ext cx="160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i</a:t>
                </a:r>
              </a:p>
            </p:txBody>
          </p:sp>
          <p:sp>
            <p:nvSpPr>
              <p:cNvPr id="206" name="Text Box 101"/>
              <p:cNvSpPr txBox="1">
                <a:spLocks noChangeArrowheads="1"/>
              </p:cNvSpPr>
              <p:nvPr/>
            </p:nvSpPr>
            <p:spPr bwMode="auto">
              <a:xfrm>
                <a:off x="3072" y="2889"/>
                <a:ext cx="209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P</a:t>
                </a:r>
              </a:p>
            </p:txBody>
          </p:sp>
          <p:sp>
            <p:nvSpPr>
              <p:cNvPr id="207" name="Text Box 102"/>
              <p:cNvSpPr txBox="1">
                <a:spLocks noChangeArrowheads="1"/>
              </p:cNvSpPr>
              <p:nvPr/>
            </p:nvSpPr>
            <p:spPr bwMode="auto">
              <a:xfrm>
                <a:off x="3083" y="2659"/>
                <a:ext cx="193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0</a:t>
                </a:r>
              </a:p>
            </p:txBody>
          </p:sp>
          <p:sp>
            <p:nvSpPr>
              <p:cNvPr id="208" name="Text Box 103"/>
              <p:cNvSpPr txBox="1">
                <a:spLocks noChangeArrowheads="1"/>
              </p:cNvSpPr>
              <p:nvPr/>
            </p:nvSpPr>
            <p:spPr bwMode="auto">
              <a:xfrm>
                <a:off x="4322" y="2158"/>
                <a:ext cx="141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u</a:t>
                </a:r>
              </a:p>
            </p:txBody>
          </p:sp>
          <p:sp>
            <p:nvSpPr>
              <p:cNvPr id="209" name="Text Box 104"/>
              <p:cNvSpPr txBox="1">
                <a:spLocks noChangeArrowheads="1"/>
              </p:cNvSpPr>
              <p:nvPr/>
            </p:nvSpPr>
            <p:spPr bwMode="auto">
              <a:xfrm>
                <a:off x="3380" y="2308"/>
                <a:ext cx="160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i</a:t>
                </a:r>
              </a:p>
            </p:txBody>
          </p:sp>
          <p:sp>
            <p:nvSpPr>
              <p:cNvPr id="210" name="Text Box 105"/>
              <p:cNvSpPr txBox="1">
                <a:spLocks noChangeArrowheads="1"/>
              </p:cNvSpPr>
              <p:nvPr/>
            </p:nvSpPr>
            <p:spPr bwMode="auto">
              <a:xfrm>
                <a:off x="4598" y="2700"/>
                <a:ext cx="160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t</a:t>
                </a:r>
              </a:p>
            </p:txBody>
          </p:sp>
          <p:sp>
            <p:nvSpPr>
              <p:cNvPr id="211" name="Text Box 106"/>
              <p:cNvSpPr txBox="1">
                <a:spLocks noChangeArrowheads="1"/>
              </p:cNvSpPr>
              <p:nvPr/>
            </p:nvSpPr>
            <p:spPr bwMode="auto">
              <a:xfrm>
                <a:off x="4599" y="3128"/>
                <a:ext cx="160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t</a:t>
                </a:r>
              </a:p>
            </p:txBody>
          </p:sp>
          <p:sp>
            <p:nvSpPr>
              <p:cNvPr id="212" name="Text Box 107"/>
              <p:cNvSpPr txBox="1">
                <a:spLocks noChangeArrowheads="1"/>
              </p:cNvSpPr>
              <p:nvPr/>
            </p:nvSpPr>
            <p:spPr bwMode="auto">
              <a:xfrm>
                <a:off x="3084" y="3094"/>
                <a:ext cx="193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lang="en-US" altLang="zh-CN" sz="1800" i="1"/>
                  <a:t>0</a:t>
                </a:r>
              </a:p>
            </p:txBody>
          </p:sp>
          <p:sp>
            <p:nvSpPr>
              <p:cNvPr id="213" name="Line 108"/>
              <p:cNvSpPr>
                <a:spLocks noChangeShapeType="1"/>
              </p:cNvSpPr>
              <p:nvPr/>
            </p:nvSpPr>
            <p:spPr bwMode="auto">
              <a:xfrm>
                <a:off x="1565" y="2112"/>
                <a:ext cx="0" cy="10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4" name="Line 109"/>
              <p:cNvSpPr>
                <a:spLocks noChangeShapeType="1"/>
              </p:cNvSpPr>
              <p:nvPr/>
            </p:nvSpPr>
            <p:spPr bwMode="auto">
              <a:xfrm>
                <a:off x="2057" y="2112"/>
                <a:ext cx="0" cy="10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" name="Line 110"/>
              <p:cNvSpPr>
                <a:spLocks noChangeShapeType="1"/>
              </p:cNvSpPr>
              <p:nvPr/>
            </p:nvSpPr>
            <p:spPr bwMode="auto">
              <a:xfrm>
                <a:off x="3544" y="2158"/>
                <a:ext cx="0" cy="10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6" name="Line 111"/>
              <p:cNvSpPr>
                <a:spLocks noChangeShapeType="1"/>
              </p:cNvSpPr>
              <p:nvPr/>
            </p:nvSpPr>
            <p:spPr bwMode="auto">
              <a:xfrm>
                <a:off x="3953" y="2158"/>
                <a:ext cx="0" cy="10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b="1" kern="1200">
                    <a:solidFill>
                      <a:schemeClr val="tx1"/>
                    </a:solidFill>
                    <a:latin typeface="Times New Roman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72" name="Text Box 115"/>
            <p:cNvSpPr txBox="1">
              <a:spLocks noChangeArrowheads="1"/>
            </p:cNvSpPr>
            <p:nvPr/>
          </p:nvSpPr>
          <p:spPr bwMode="auto">
            <a:xfrm>
              <a:off x="1139" y="3302"/>
              <a:ext cx="164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en-US" altLang="zh-CN" sz="2000" b="0">
                  <a:latin typeface="Arial" charset="0"/>
                  <a:ea typeface="华文中宋" pitchFamily="2" charset="-122"/>
                </a:rPr>
                <a:t>a</a:t>
              </a:r>
              <a:r>
                <a:rPr lang="zh-CN" altLang="en-US" sz="2000" b="0">
                  <a:latin typeface="Arial" charset="0"/>
                  <a:ea typeface="华文中宋" pitchFamily="2" charset="-122"/>
                </a:rPr>
                <a:t>）软开关的开通过程</a:t>
              </a:r>
            </a:p>
          </p:txBody>
        </p:sp>
        <p:sp>
          <p:nvSpPr>
            <p:cNvPr id="173" name="Text Box 116"/>
            <p:cNvSpPr txBox="1">
              <a:spLocks noChangeArrowheads="1"/>
            </p:cNvSpPr>
            <p:nvPr/>
          </p:nvSpPr>
          <p:spPr bwMode="auto">
            <a:xfrm>
              <a:off x="3168" y="3302"/>
              <a:ext cx="164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en-US" altLang="zh-CN" sz="2000" b="0">
                  <a:latin typeface="Arial" charset="0"/>
                  <a:ea typeface="华文中宋" pitchFamily="2" charset="-122"/>
                </a:rPr>
                <a:t>b</a:t>
              </a:r>
              <a:r>
                <a:rPr lang="zh-CN" altLang="en-US" sz="2000" b="0">
                  <a:latin typeface="Arial" charset="0"/>
                  <a:ea typeface="华文中宋" pitchFamily="2" charset="-122"/>
                </a:rPr>
                <a:t>）软开关的关断过程</a:t>
              </a:r>
            </a:p>
          </p:txBody>
        </p:sp>
        <p:sp>
          <p:nvSpPr>
            <p:cNvPr id="174" name="Text Box 117"/>
            <p:cNvSpPr txBox="1">
              <a:spLocks noChangeArrowheads="1"/>
            </p:cNvSpPr>
            <p:nvPr/>
          </p:nvSpPr>
          <p:spPr bwMode="auto">
            <a:xfrm>
              <a:off x="1968" y="3686"/>
              <a:ext cx="1469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chemeClr val="tx1"/>
                  </a:solidFill>
                  <a:latin typeface="Times New Roman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sz="2000" b="0" dirty="0" smtClean="0">
                  <a:solidFill>
                    <a:schemeClr val="hlink"/>
                  </a:solidFill>
                  <a:latin typeface="Arial" charset="0"/>
                  <a:ea typeface="华文中宋" pitchFamily="2" charset="-122"/>
                </a:rPr>
                <a:t>软</a:t>
              </a:r>
              <a:r>
                <a:rPr lang="zh-CN" altLang="en-US" sz="2000" b="0" dirty="0">
                  <a:solidFill>
                    <a:schemeClr val="hlink"/>
                  </a:solidFill>
                  <a:latin typeface="Arial" charset="0"/>
                  <a:ea typeface="华文中宋" pitchFamily="2" charset="-122"/>
                </a:rPr>
                <a:t>开关的开关过程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960611"/>
            <a:ext cx="7873305" cy="4021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75158" y="4972292"/>
            <a:ext cx="21962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开关损耗低！更安全可靠！</a:t>
            </a:r>
            <a:endParaRPr lang="zh-CN" altLang="en-US" sz="2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6" y="65637"/>
            <a:ext cx="4896544" cy="511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78" y="1052736"/>
            <a:ext cx="8998371" cy="2410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4" y="3524703"/>
            <a:ext cx="9090191" cy="250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673872" y="68020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</a:rPr>
              <a:t>不同类型开关器件需要什么软开关技术？</a:t>
            </a:r>
            <a:endParaRPr lang="zh-CN" altLang="en-US" sz="3000" dirty="0">
              <a:solidFill>
                <a:srgbClr val="0000FF"/>
              </a:solidFill>
            </a:endParaRPr>
          </a:p>
        </p:txBody>
      </p:sp>
      <p:pic>
        <p:nvPicPr>
          <p:cNvPr id="7" name="Picture 11" descr="dz1-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2" y="816873"/>
            <a:ext cx="3744416" cy="26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52600" y="3547970"/>
            <a:ext cx="2484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MOSFET</a:t>
            </a:r>
            <a:r>
              <a:rPr lang="zh-CN" alt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等效电路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382" y="795263"/>
            <a:ext cx="3020258" cy="263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45188" y="3460938"/>
            <a:ext cx="2484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IGBT</a:t>
            </a:r>
            <a:r>
              <a:rPr lang="zh-CN" alt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等效电路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椭圆 3"/>
          <p:cNvSpPr/>
          <p:nvPr/>
        </p:nvSpPr>
        <p:spPr>
          <a:xfrm>
            <a:off x="3323819" y="1484783"/>
            <a:ext cx="513057" cy="144016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323819" y="952836"/>
            <a:ext cx="1433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结电容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97016" y="3897915"/>
            <a:ext cx="4736156" cy="2960085"/>
            <a:chOff x="5097016" y="3897915"/>
            <a:chExt cx="4736156" cy="2960085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3179618"/>
                </p:ext>
              </p:extLst>
            </p:nvPr>
          </p:nvGraphicFramePr>
          <p:xfrm>
            <a:off x="5097016" y="3897915"/>
            <a:ext cx="3838103" cy="29600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01" name="Visio" r:id="rId6" imgW="3788280" imgH="2403360" progId="Visio.Drawing.11">
                    <p:embed/>
                  </p:oleObj>
                </mc:Choice>
                <mc:Fallback>
                  <p:oleObj name="Visio" r:id="rId6" imgW="3788280" imgH="2403360" progId="Visio.Drawing.11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052" r="18193"/>
                        <a:stretch>
                          <a:fillRect/>
                        </a:stretch>
                      </p:blipFill>
                      <p:spPr bwMode="auto">
                        <a:xfrm>
                          <a:off x="5097016" y="3897915"/>
                          <a:ext cx="3838103" cy="29600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椭圆 13"/>
            <p:cNvSpPr/>
            <p:nvPr/>
          </p:nvSpPr>
          <p:spPr>
            <a:xfrm>
              <a:off x="7885366" y="5013176"/>
              <a:ext cx="720080" cy="9361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00108" y="4059069"/>
              <a:ext cx="143306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电流拖尾效应</a:t>
              </a:r>
              <a:endPara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72320" y="4119279"/>
            <a:ext cx="2687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零电压开通！</a:t>
            </a:r>
            <a:endParaRPr lang="zh-CN" altLang="en-US" sz="3300" b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6439" y="5946453"/>
            <a:ext cx="26877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零电流关断！</a:t>
            </a:r>
            <a:endParaRPr lang="zh-CN" altLang="en-US" sz="3300" b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15" grpId="0"/>
      <p:bldP spid="17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11" name="Rectangle 3"/>
          <p:cNvSpPr>
            <a:spLocks noGrp="1" noChangeArrowheads="1"/>
          </p:cNvSpPr>
          <p:nvPr/>
        </p:nvSpPr>
        <p:spPr bwMode="auto">
          <a:xfrm>
            <a:off x="800100" y="1639416"/>
            <a:ext cx="8305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600" dirty="0"/>
              <a:t>零电压开通</a:t>
            </a:r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开关</a:t>
            </a:r>
            <a:r>
              <a:rPr lang="zh-CN" altLang="en-US" sz="2200" b="1" dirty="0">
                <a:solidFill>
                  <a:srgbClr val="3333FF"/>
                </a:solidFill>
              </a:rPr>
              <a:t>开通</a:t>
            </a:r>
            <a:r>
              <a:rPr lang="zh-CN" altLang="en-US" sz="2200" dirty="0"/>
              <a:t>前其两端</a:t>
            </a:r>
            <a:r>
              <a:rPr lang="zh-CN" altLang="en-US" sz="2200" b="1" dirty="0">
                <a:solidFill>
                  <a:srgbClr val="3333FF"/>
                </a:solidFill>
              </a:rPr>
              <a:t>电压</a:t>
            </a:r>
            <a:r>
              <a:rPr lang="zh-CN" altLang="en-US" sz="2200" dirty="0"/>
              <a:t>为零</a:t>
            </a:r>
            <a:r>
              <a:rPr lang="en-US" altLang="zh-CN" sz="2200" dirty="0"/>
              <a:t>——</a:t>
            </a:r>
            <a:r>
              <a:rPr lang="zh-CN" altLang="en-US" sz="2200" dirty="0"/>
              <a:t>开通时不会产生损耗和噪声。</a:t>
            </a:r>
          </a:p>
          <a:p>
            <a:pPr>
              <a:lnSpc>
                <a:spcPct val="90000"/>
              </a:lnSpc>
            </a:pPr>
            <a:r>
              <a:rPr lang="zh-CN" altLang="en-US" sz="2600" dirty="0"/>
              <a:t>零电流关断</a:t>
            </a:r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开关</a:t>
            </a:r>
            <a:r>
              <a:rPr lang="zh-CN" altLang="en-US" sz="2200" b="1" dirty="0">
                <a:solidFill>
                  <a:srgbClr val="3333FF"/>
                </a:solidFill>
              </a:rPr>
              <a:t>关断</a:t>
            </a:r>
            <a:r>
              <a:rPr lang="zh-CN" altLang="en-US" sz="2200" dirty="0"/>
              <a:t>前其</a:t>
            </a:r>
            <a:r>
              <a:rPr lang="zh-CN" altLang="en-US" sz="2200" b="1" dirty="0">
                <a:solidFill>
                  <a:srgbClr val="3333FF"/>
                </a:solidFill>
              </a:rPr>
              <a:t>电流</a:t>
            </a:r>
            <a:r>
              <a:rPr lang="zh-CN" altLang="en-US" sz="2200" dirty="0"/>
              <a:t>为零</a:t>
            </a:r>
            <a:r>
              <a:rPr lang="en-US" altLang="zh-CN" sz="2200" dirty="0"/>
              <a:t>——</a:t>
            </a:r>
            <a:r>
              <a:rPr lang="zh-CN" altLang="en-US" sz="2200" dirty="0"/>
              <a:t>关断时不会产生损耗和噪声。</a:t>
            </a:r>
          </a:p>
          <a:p>
            <a:pPr>
              <a:lnSpc>
                <a:spcPct val="90000"/>
              </a:lnSpc>
            </a:pPr>
            <a:r>
              <a:rPr lang="zh-CN" altLang="en-US" sz="2600" dirty="0"/>
              <a:t>零电压关断</a:t>
            </a:r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与开关</a:t>
            </a:r>
            <a:r>
              <a:rPr lang="zh-CN" altLang="en-US" sz="2200" b="1" dirty="0">
                <a:solidFill>
                  <a:srgbClr val="3333FF"/>
                </a:solidFill>
              </a:rPr>
              <a:t>并联</a:t>
            </a:r>
            <a:r>
              <a:rPr lang="zh-CN" altLang="en-US" sz="2200" dirty="0"/>
              <a:t>的</a:t>
            </a:r>
            <a:r>
              <a:rPr lang="zh-CN" altLang="en-US" sz="2200" b="1" dirty="0">
                <a:solidFill>
                  <a:srgbClr val="3333FF"/>
                </a:solidFill>
              </a:rPr>
              <a:t>电容</a:t>
            </a:r>
            <a:r>
              <a:rPr lang="zh-CN" altLang="en-US" sz="2200" dirty="0"/>
              <a:t>能延缓开关关断后电压上升的速率，从而降低关断损耗。</a:t>
            </a:r>
          </a:p>
          <a:p>
            <a:pPr>
              <a:lnSpc>
                <a:spcPct val="90000"/>
              </a:lnSpc>
            </a:pPr>
            <a:r>
              <a:rPr lang="zh-CN" altLang="en-US" sz="2600" dirty="0"/>
              <a:t>零电流开通</a:t>
            </a:r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与开关</a:t>
            </a:r>
            <a:r>
              <a:rPr lang="zh-CN" altLang="en-US" sz="2200" b="1" dirty="0">
                <a:solidFill>
                  <a:srgbClr val="3333FF"/>
                </a:solidFill>
              </a:rPr>
              <a:t>串联</a:t>
            </a:r>
            <a:r>
              <a:rPr lang="zh-CN" altLang="en-US" sz="2200" dirty="0"/>
              <a:t>的</a:t>
            </a:r>
            <a:r>
              <a:rPr lang="zh-CN" altLang="en-US" sz="2200" b="1" dirty="0">
                <a:solidFill>
                  <a:srgbClr val="3333FF"/>
                </a:solidFill>
              </a:rPr>
              <a:t>电感</a:t>
            </a:r>
            <a:r>
              <a:rPr lang="zh-CN" altLang="en-US" sz="2200" dirty="0"/>
              <a:t>能延缓开关开通后电流上升的速率，降低了开通损耗。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48544" y="5507881"/>
            <a:ext cx="8136904" cy="1237262"/>
          </a:xfrm>
          <a:prstGeom prst="rect">
            <a:avLst/>
          </a:prstGeom>
          <a:noFill/>
          <a:ln w="9525">
            <a:solidFill>
              <a:srgbClr val="CC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charset="0"/>
                <a:ea typeface="宋体" pitchFamily="2" charset="-122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b="0" dirty="0">
                <a:ea typeface="华文中宋" pitchFamily="2" charset="-122"/>
              </a:rPr>
              <a:t>当不指出是开通或是关断，仅称</a:t>
            </a:r>
            <a:r>
              <a:rPr lang="zh-CN" altLang="en-US" dirty="0">
                <a:solidFill>
                  <a:srgbClr val="3333FF"/>
                </a:solidFill>
                <a:ea typeface="华文中宋" pitchFamily="2" charset="-122"/>
              </a:rPr>
              <a:t>零电压</a:t>
            </a:r>
            <a:r>
              <a:rPr lang="zh-CN" altLang="en-US" dirty="0" smtClean="0">
                <a:solidFill>
                  <a:srgbClr val="3333FF"/>
                </a:solidFill>
                <a:ea typeface="华文中宋" pitchFamily="2" charset="-122"/>
              </a:rPr>
              <a:t>开关</a:t>
            </a:r>
            <a:r>
              <a:rPr lang="en-US" altLang="zh-CN" dirty="0" smtClean="0">
                <a:solidFill>
                  <a:srgbClr val="FF0000"/>
                </a:solidFill>
                <a:ea typeface="华文中宋" pitchFamily="2" charset="-122"/>
              </a:rPr>
              <a:t>(zero voltage switching, ZVS)</a:t>
            </a:r>
            <a:r>
              <a:rPr lang="zh-CN" altLang="en-US" b="0" dirty="0" smtClean="0">
                <a:ea typeface="华文中宋" pitchFamily="2" charset="-122"/>
              </a:rPr>
              <a:t>和</a:t>
            </a:r>
            <a:r>
              <a:rPr lang="zh-CN" altLang="en-US" dirty="0">
                <a:solidFill>
                  <a:srgbClr val="3333FF"/>
                </a:solidFill>
                <a:ea typeface="华文中宋" pitchFamily="2" charset="-122"/>
              </a:rPr>
              <a:t>零电流</a:t>
            </a:r>
            <a:r>
              <a:rPr lang="zh-CN" altLang="en-US" dirty="0" smtClean="0">
                <a:solidFill>
                  <a:srgbClr val="3333FF"/>
                </a:solidFill>
                <a:ea typeface="华文中宋" pitchFamily="2" charset="-122"/>
              </a:rPr>
              <a:t>开关</a:t>
            </a:r>
            <a:r>
              <a:rPr lang="en-US" altLang="zh-CN" dirty="0" smtClean="0">
                <a:solidFill>
                  <a:srgbClr val="FF0000"/>
                </a:solidFill>
                <a:ea typeface="华文中宋" pitchFamily="2" charset="-122"/>
              </a:rPr>
              <a:t>(zero current switching, ZCS)</a:t>
            </a:r>
            <a:r>
              <a:rPr lang="zh-CN" altLang="en-US" b="0" dirty="0" smtClean="0">
                <a:ea typeface="华文中宋" pitchFamily="2" charset="-122"/>
              </a:rPr>
              <a:t>。</a:t>
            </a:r>
            <a:endParaRPr lang="zh-CN" altLang="en-US" sz="2200" b="0" dirty="0">
              <a:ea typeface="华文中宋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200" b="0" dirty="0">
                <a:ea typeface="华文中宋" pitchFamily="2" charset="-122"/>
              </a:rPr>
              <a:t>靠电路中的谐振来实现。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0552" y="692696"/>
            <a:ext cx="272382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>
                <a:solidFill>
                  <a:srgbClr val="0000FF"/>
                </a:solidFill>
              </a:rPr>
              <a:t>软</a:t>
            </a:r>
            <a:r>
              <a:rPr lang="zh-CN" altLang="en-US" sz="3300" dirty="0" smtClean="0">
                <a:solidFill>
                  <a:srgbClr val="0000FF"/>
                </a:solidFill>
              </a:rPr>
              <a:t>开关分类：</a:t>
            </a:r>
            <a:endParaRPr lang="zh-CN" altLang="en-US" sz="33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691787" y="124996"/>
            <a:ext cx="53575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 smtClean="0">
                <a:solidFill>
                  <a:srgbClr val="0000FF"/>
                </a:solidFill>
              </a:rPr>
              <a:t>全桥变换器的</a:t>
            </a:r>
            <a:r>
              <a:rPr lang="en-US" altLang="zh-CN" sz="3000" dirty="0" smtClean="0">
                <a:solidFill>
                  <a:srgbClr val="0000FF"/>
                </a:solidFill>
              </a:rPr>
              <a:t>PWM</a:t>
            </a:r>
            <a:r>
              <a:rPr lang="zh-CN" altLang="en-US" sz="3000" dirty="0" smtClean="0">
                <a:solidFill>
                  <a:srgbClr val="0000FF"/>
                </a:solidFill>
              </a:rPr>
              <a:t>软开关技术</a:t>
            </a:r>
            <a:endParaRPr lang="zh-CN" altLang="en-US" sz="3000" dirty="0">
              <a:solidFill>
                <a:srgbClr val="0000FF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085225"/>
              </p:ext>
            </p:extLst>
          </p:nvPr>
        </p:nvGraphicFramePr>
        <p:xfrm>
          <a:off x="1030512" y="766717"/>
          <a:ext cx="3346424" cy="2806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5" name="Visio" r:id="rId4" imgW="2716227" imgH="2271679" progId="Visio.Drawing.11">
                  <p:embed/>
                </p:oleObj>
              </mc:Choice>
              <mc:Fallback>
                <p:oleObj name="Visio" r:id="rId4" imgW="2716227" imgH="227167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512" y="766717"/>
                        <a:ext cx="3346424" cy="28062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974496" y="3347700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800000"/>
                </a:solidFill>
              </a:rPr>
              <a:t>电路拓扑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5376242" y="692696"/>
            <a:ext cx="3105150" cy="3024336"/>
            <a:chOff x="5376242" y="692696"/>
            <a:chExt cx="3105150" cy="3024336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5377224"/>
                </p:ext>
              </p:extLst>
            </p:nvPr>
          </p:nvGraphicFramePr>
          <p:xfrm>
            <a:off x="5376242" y="692696"/>
            <a:ext cx="3105150" cy="283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96" name="Visio" r:id="rId6" imgW="3108960" imgH="2838855" progId="Visio.Drawing.11">
                    <p:embed/>
                  </p:oleObj>
                </mc:Choice>
                <mc:Fallback>
                  <p:oleObj name="Visio" r:id="rId6" imgW="3108960" imgH="2838855" progId="Visio.Drawing.11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242" y="692696"/>
                          <a:ext cx="3105150" cy="283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 15"/>
            <p:cNvSpPr/>
            <p:nvPr/>
          </p:nvSpPr>
          <p:spPr>
            <a:xfrm>
              <a:off x="6609184" y="3347700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800000"/>
                  </a:solidFill>
                </a:rPr>
                <a:t>主要波形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08584" y="3469243"/>
            <a:ext cx="3467100" cy="3281417"/>
            <a:chOff x="1208584" y="3469243"/>
            <a:chExt cx="3467100" cy="3281417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6867984"/>
                </p:ext>
              </p:extLst>
            </p:nvPr>
          </p:nvGraphicFramePr>
          <p:xfrm>
            <a:off x="1208584" y="3469243"/>
            <a:ext cx="3467100" cy="301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97" name="Visio" r:id="rId8" imgW="3469056" imgH="3020979" progId="Visio.Drawing.11">
                    <p:embed/>
                  </p:oleObj>
                </mc:Choice>
                <mc:Fallback>
                  <p:oleObj name="Visio" r:id="rId8" imgW="3469056" imgH="3020979" progId="Visio.Drawing.11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8584" y="3469243"/>
                          <a:ext cx="3467100" cy="3019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/>
            <p:cNvSpPr/>
            <p:nvPr/>
          </p:nvSpPr>
          <p:spPr>
            <a:xfrm>
              <a:off x="2432720" y="6381328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800000"/>
                  </a:solidFill>
                </a:rPr>
                <a:t>基本控制方式 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21052" y="3469243"/>
            <a:ext cx="3467100" cy="3281417"/>
            <a:chOff x="5421052" y="3469243"/>
            <a:chExt cx="3467100" cy="3281417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3131165"/>
                </p:ext>
              </p:extLst>
            </p:nvPr>
          </p:nvGraphicFramePr>
          <p:xfrm>
            <a:off x="5421052" y="3469243"/>
            <a:ext cx="3467100" cy="301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98" name="Visio" r:id="rId10" imgW="3469056" imgH="3020979" progId="Visio.Drawing.11">
                    <p:embed/>
                  </p:oleObj>
                </mc:Choice>
                <mc:Fallback>
                  <p:oleObj name="Visio" r:id="rId10" imgW="3469056" imgH="3020979" progId="Visio.Drawing.11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1052" y="3469243"/>
                          <a:ext cx="3467100" cy="3019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矩形 20"/>
            <p:cNvSpPr/>
            <p:nvPr/>
          </p:nvSpPr>
          <p:spPr>
            <a:xfrm>
              <a:off x="6393160" y="6381328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800000"/>
                  </a:solidFill>
                </a:rPr>
                <a:t>新的基本控制方式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362822" y="184577"/>
            <a:ext cx="211646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一</a:t>
            </a:r>
            <a:r>
              <a:rPr lang="zh-CN" altLang="en-US" sz="2500" dirty="0">
                <a:solidFill>
                  <a:srgbClr val="FF0000"/>
                </a:solidFill>
              </a:rPr>
              <a:t>族控制</a:t>
            </a:r>
            <a:r>
              <a:rPr lang="zh-CN" altLang="en-US" sz="2500" dirty="0" smtClean="0">
                <a:solidFill>
                  <a:srgbClr val="FF0000"/>
                </a:solidFill>
              </a:rPr>
              <a:t>策略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761472"/>
              </p:ext>
            </p:extLst>
          </p:nvPr>
        </p:nvGraphicFramePr>
        <p:xfrm>
          <a:off x="272480" y="908720"/>
          <a:ext cx="2948698" cy="218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87" name="Visio" r:id="rId4" imgW="3469056" imgH="2571074" progId="Visio.Drawing.11">
                  <p:embed/>
                </p:oleObj>
              </mc:Choice>
              <mc:Fallback>
                <p:oleObj name="Visio" r:id="rId4" imgW="3469056" imgH="257107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80" y="908720"/>
                        <a:ext cx="2948698" cy="2185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64568" y="3026193"/>
            <a:ext cx="1526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控制策略一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444462" y="933894"/>
            <a:ext cx="2948698" cy="2492409"/>
            <a:chOff x="3444462" y="933894"/>
            <a:chExt cx="2948698" cy="2492409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8058539"/>
                </p:ext>
              </p:extLst>
            </p:nvPr>
          </p:nvGraphicFramePr>
          <p:xfrm>
            <a:off x="3444462" y="933894"/>
            <a:ext cx="2948698" cy="2185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88" name="Visio" r:id="rId6" imgW="3469056" imgH="2571074" progId="Visio.Drawing.11">
                    <p:embed/>
                  </p:oleObj>
                </mc:Choice>
                <mc:Fallback>
                  <p:oleObj name="Visio" r:id="rId6" imgW="3469056" imgH="2571074" progId="Visio.Drawing.11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4462" y="933894"/>
                          <a:ext cx="2948698" cy="2185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/>
            <p:cNvSpPr/>
            <p:nvPr/>
          </p:nvSpPr>
          <p:spPr>
            <a:xfrm>
              <a:off x="4362822" y="3026193"/>
              <a:ext cx="15262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控制策略二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12814" y="933894"/>
            <a:ext cx="2948698" cy="2508702"/>
            <a:chOff x="6612814" y="933894"/>
            <a:chExt cx="2948698" cy="2508702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7763076"/>
                </p:ext>
              </p:extLst>
            </p:nvPr>
          </p:nvGraphicFramePr>
          <p:xfrm>
            <a:off x="6612814" y="933894"/>
            <a:ext cx="2948698" cy="2185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89" name="Visio" r:id="rId8" imgW="3469056" imgH="2571074" progId="Visio.Drawing.11">
                    <p:embed/>
                  </p:oleObj>
                </mc:Choice>
                <mc:Fallback>
                  <p:oleObj name="Visio" r:id="rId8" imgW="3469056" imgH="2571074" progId="Visio.Drawing.11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12814" y="933894"/>
                          <a:ext cx="2948698" cy="2185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矩形 20"/>
            <p:cNvSpPr/>
            <p:nvPr/>
          </p:nvSpPr>
          <p:spPr>
            <a:xfrm>
              <a:off x="7473280" y="3042486"/>
              <a:ext cx="15262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控制策略三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76110" y="3619851"/>
            <a:ext cx="2948698" cy="2585523"/>
            <a:chOff x="276110" y="3619851"/>
            <a:chExt cx="2948698" cy="2585523"/>
          </a:xfrm>
        </p:grpSpPr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3361679"/>
                </p:ext>
              </p:extLst>
            </p:nvPr>
          </p:nvGraphicFramePr>
          <p:xfrm>
            <a:off x="276110" y="3619851"/>
            <a:ext cx="2948698" cy="2185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90" name="Visio" r:id="rId10" imgW="3469056" imgH="2571074" progId="Visio.Drawing.11">
                    <p:embed/>
                  </p:oleObj>
                </mc:Choice>
                <mc:Fallback>
                  <p:oleObj name="Visio" r:id="rId10" imgW="3469056" imgH="2571074" progId="Visio.Drawing.11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110" y="3619851"/>
                          <a:ext cx="2948698" cy="2185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矩形 21"/>
            <p:cNvSpPr/>
            <p:nvPr/>
          </p:nvSpPr>
          <p:spPr>
            <a:xfrm>
              <a:off x="1044452" y="5805264"/>
              <a:ext cx="15262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控制策略四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440832" y="3645024"/>
            <a:ext cx="2948698" cy="2538543"/>
            <a:chOff x="3440832" y="3645024"/>
            <a:chExt cx="2948698" cy="2538543"/>
          </a:xfrm>
        </p:grpSpPr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4402797"/>
                </p:ext>
              </p:extLst>
            </p:nvPr>
          </p:nvGraphicFramePr>
          <p:xfrm>
            <a:off x="3440832" y="3645024"/>
            <a:ext cx="2948698" cy="2185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91" name="Visio" r:id="rId12" imgW="3469056" imgH="2571074" progId="Visio.Drawing.11">
                    <p:embed/>
                  </p:oleObj>
                </mc:Choice>
                <mc:Fallback>
                  <p:oleObj name="Visio" r:id="rId12" imgW="3469056" imgH="2571074" progId="Visio.Drawing.11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0832" y="3645024"/>
                          <a:ext cx="2948698" cy="2185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矩形 22"/>
            <p:cNvSpPr/>
            <p:nvPr/>
          </p:nvSpPr>
          <p:spPr>
            <a:xfrm>
              <a:off x="4355456" y="5783457"/>
              <a:ext cx="15262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控制策略五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09184" y="3619851"/>
            <a:ext cx="2948698" cy="2585523"/>
            <a:chOff x="6609184" y="3619851"/>
            <a:chExt cx="2948698" cy="2585523"/>
          </a:xfrm>
        </p:grpSpPr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193038"/>
                </p:ext>
              </p:extLst>
            </p:nvPr>
          </p:nvGraphicFramePr>
          <p:xfrm>
            <a:off x="6609184" y="3619851"/>
            <a:ext cx="2948698" cy="2185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92" name="Visio" r:id="rId14" imgW="3469056" imgH="2571074" progId="Visio.Drawing.11">
                    <p:embed/>
                  </p:oleObj>
                </mc:Choice>
                <mc:Fallback>
                  <p:oleObj name="Visio" r:id="rId14" imgW="3469056" imgH="2571074" progId="Visio.Drawing.11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09184" y="3619851"/>
                          <a:ext cx="2948698" cy="2185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矩形 23"/>
            <p:cNvSpPr/>
            <p:nvPr/>
          </p:nvSpPr>
          <p:spPr>
            <a:xfrm>
              <a:off x="7473280" y="5805264"/>
              <a:ext cx="15262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控制策略六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4362822" y="184577"/>
            <a:ext cx="211646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一</a:t>
            </a:r>
            <a:r>
              <a:rPr lang="zh-CN" altLang="en-US" sz="2500" dirty="0">
                <a:solidFill>
                  <a:srgbClr val="FF0000"/>
                </a:solidFill>
              </a:rPr>
              <a:t>族控制策略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" y="15240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7593756" y="3717032"/>
            <a:ext cx="1823740" cy="864096"/>
            <a:chOff x="7593756" y="3717032"/>
            <a:chExt cx="1823740" cy="864096"/>
          </a:xfrm>
        </p:grpSpPr>
        <p:sp>
          <p:nvSpPr>
            <p:cNvPr id="11" name="圆角矩形标注 10"/>
            <p:cNvSpPr/>
            <p:nvPr/>
          </p:nvSpPr>
          <p:spPr>
            <a:xfrm>
              <a:off x="7593756" y="3717032"/>
              <a:ext cx="1728192" cy="864096"/>
            </a:xfrm>
            <a:prstGeom prst="wedgeRoundRectCallout">
              <a:avLst>
                <a:gd name="adj1" fmla="val -31121"/>
                <a:gd name="adj2" fmla="val -74186"/>
                <a:gd name="adj3" fmla="val 16667"/>
              </a:avLst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593756" y="3873008"/>
              <a:ext cx="182374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000" b="1" dirty="0" smtClean="0">
                  <a:solidFill>
                    <a:srgbClr val="FF0000"/>
                  </a:solidFill>
                </a:rPr>
                <a:t>移相控制</a:t>
              </a:r>
              <a:endParaRPr lang="zh-CN" altLang="en-US" sz="3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2401" y="934220"/>
            <a:ext cx="3052769" cy="2622503"/>
            <a:chOff x="152401" y="934220"/>
            <a:chExt cx="3052769" cy="2622503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7604628"/>
                </p:ext>
              </p:extLst>
            </p:nvPr>
          </p:nvGraphicFramePr>
          <p:xfrm>
            <a:off x="152401" y="934220"/>
            <a:ext cx="3052769" cy="22625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42" name="Visio" r:id="rId4" imgW="3469056" imgH="2571074" progId="Visio.Drawing.11">
                    <p:embed/>
                  </p:oleObj>
                </mc:Choice>
                <mc:Fallback>
                  <p:oleObj name="Visio" r:id="rId4" imgW="3469056" imgH="2571074" progId="Visio.Drawing.11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1" y="934220"/>
                          <a:ext cx="3052769" cy="22625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 15"/>
            <p:cNvSpPr/>
            <p:nvPr/>
          </p:nvSpPr>
          <p:spPr>
            <a:xfrm>
              <a:off x="1064568" y="3156613"/>
              <a:ext cx="15262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控制策略七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40391" y="960612"/>
            <a:ext cx="3052769" cy="2596111"/>
            <a:chOff x="3340391" y="960612"/>
            <a:chExt cx="3052769" cy="2596111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0557690"/>
                </p:ext>
              </p:extLst>
            </p:nvPr>
          </p:nvGraphicFramePr>
          <p:xfrm>
            <a:off x="3340391" y="960612"/>
            <a:ext cx="3052769" cy="22625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43" name="Visio" r:id="rId6" imgW="3469056" imgH="2571074" progId="Visio.Drawing.11">
                    <p:embed/>
                  </p:oleObj>
                </mc:Choice>
                <mc:Fallback>
                  <p:oleObj name="Visio" r:id="rId6" imgW="3469056" imgH="2571074" progId="Visio.Drawing.11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0391" y="960612"/>
                          <a:ext cx="3052769" cy="22625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/>
            <p:cNvSpPr/>
            <p:nvPr/>
          </p:nvSpPr>
          <p:spPr>
            <a:xfrm>
              <a:off x="4362822" y="3156613"/>
              <a:ext cx="15262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控制策略八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37176" y="960611"/>
            <a:ext cx="3052769" cy="2612405"/>
            <a:chOff x="6537176" y="960611"/>
            <a:chExt cx="3052769" cy="2612405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691597"/>
                </p:ext>
              </p:extLst>
            </p:nvPr>
          </p:nvGraphicFramePr>
          <p:xfrm>
            <a:off x="6537176" y="960611"/>
            <a:ext cx="3052769" cy="22625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44" name="Visio" r:id="rId8" imgW="3469056" imgH="2571074" progId="Visio.Drawing.11">
                    <p:embed/>
                  </p:oleObj>
                </mc:Choice>
                <mc:Fallback>
                  <p:oleObj name="Visio" r:id="rId8" imgW="3469056" imgH="2571074" progId="Visio.Drawing.11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37176" y="960611"/>
                          <a:ext cx="3052769" cy="22625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7473280" y="3172906"/>
              <a:ext cx="15262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控制策略九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488504" y="3873008"/>
            <a:ext cx="669674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/>
              <a:t>    从</a:t>
            </a:r>
            <a:r>
              <a:rPr lang="zh-CN" altLang="en-US" sz="2500" dirty="0"/>
              <a:t>斜对角的两只开关管的关断来看，这</a:t>
            </a:r>
            <a:r>
              <a:rPr lang="en-US" altLang="zh-CN" sz="2500" dirty="0"/>
              <a:t>9</a:t>
            </a:r>
            <a:r>
              <a:rPr lang="zh-CN" altLang="en-US" sz="2500" dirty="0"/>
              <a:t>种控制方式可以分为两类</a:t>
            </a:r>
            <a:r>
              <a:rPr lang="zh-CN" altLang="en-US" sz="2500" dirty="0" smtClean="0"/>
              <a:t>：</a:t>
            </a:r>
            <a:endParaRPr lang="en-US" altLang="zh-CN" sz="2500" dirty="0" smtClean="0"/>
          </a:p>
          <a:p>
            <a:r>
              <a:rPr lang="en-US" altLang="zh-CN" sz="2500" dirty="0" smtClean="0"/>
              <a:t>1</a:t>
            </a:r>
            <a:r>
              <a:rPr lang="zh-CN" altLang="en-US" sz="2500" dirty="0" smtClean="0"/>
              <a:t>、斜</a:t>
            </a:r>
            <a:r>
              <a:rPr lang="zh-CN" altLang="en-US" sz="2500" dirty="0"/>
              <a:t>对角的两只开关管同时关断。控制方式一～控制方式三属于此类</a:t>
            </a:r>
            <a:r>
              <a:rPr lang="zh-CN" altLang="en-US" sz="2500" dirty="0" smtClean="0"/>
              <a:t>；</a:t>
            </a:r>
            <a:endParaRPr lang="en-US" altLang="zh-CN" sz="2500" dirty="0" smtClean="0"/>
          </a:p>
          <a:p>
            <a:r>
              <a:rPr lang="en-US" altLang="zh-CN" sz="2500" dirty="0" smtClean="0"/>
              <a:t>2</a:t>
            </a:r>
            <a:r>
              <a:rPr lang="zh-CN" altLang="en-US" sz="2500" dirty="0" smtClean="0"/>
              <a:t>、斜</a:t>
            </a:r>
            <a:r>
              <a:rPr lang="zh-CN" altLang="en-US" sz="2500" dirty="0"/>
              <a:t>对角的两只开关管关断时间错开，一只先关断，一只后关断。控制方式四～控制方式九属于此类。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016"/>
            <a:ext cx="48768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0" y="1484784"/>
            <a:ext cx="4578796" cy="394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404" y="965299"/>
            <a:ext cx="424815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891" y="3746971"/>
            <a:ext cx="40671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144438"/>
            <a:ext cx="482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517361"/>
              </p:ext>
            </p:extLst>
          </p:nvPr>
        </p:nvGraphicFramePr>
        <p:xfrm>
          <a:off x="142984" y="947266"/>
          <a:ext cx="3266916" cy="2841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4" name="Visio" r:id="rId5" imgW="2722430" imgH="2368145" progId="Visio.Drawing.11">
                  <p:embed/>
                </p:oleObj>
              </mc:Choice>
              <mc:Fallback>
                <p:oleObj name="Visio" r:id="rId5" imgW="2722430" imgH="2368145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84" y="947266"/>
                        <a:ext cx="3266916" cy="28417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963151"/>
              </p:ext>
            </p:extLst>
          </p:nvPr>
        </p:nvGraphicFramePr>
        <p:xfrm>
          <a:off x="3259544" y="947266"/>
          <a:ext cx="3266916" cy="2841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5" name="Visio" r:id="rId7" imgW="2722430" imgH="2368145" progId="Visio.Drawing.11">
                  <p:embed/>
                </p:oleObj>
              </mc:Choice>
              <mc:Fallback>
                <p:oleObj name="Visio" r:id="rId7" imgW="2722430" imgH="2368145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544" y="947266"/>
                        <a:ext cx="3266916" cy="28417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492210"/>
              </p:ext>
            </p:extLst>
          </p:nvPr>
        </p:nvGraphicFramePr>
        <p:xfrm>
          <a:off x="6366604" y="947266"/>
          <a:ext cx="3266916" cy="2841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6" name="Visio" r:id="rId9" imgW="2722430" imgH="2368145" progId="Visio.Drawing.11">
                  <p:embed/>
                </p:oleObj>
              </mc:Choice>
              <mc:Fallback>
                <p:oleObj name="Visio" r:id="rId9" imgW="2722430" imgH="2368145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6604" y="947266"/>
                        <a:ext cx="3266916" cy="28417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377852"/>
              </p:ext>
            </p:extLst>
          </p:nvPr>
        </p:nvGraphicFramePr>
        <p:xfrm>
          <a:off x="58556" y="3861048"/>
          <a:ext cx="3166252" cy="2833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7" name="Visio" r:id="rId11" imgW="2638543" imgH="2361660" progId="Visio.Drawing.11">
                  <p:embed/>
                </p:oleObj>
              </mc:Choice>
              <mc:Fallback>
                <p:oleObj name="Visio" r:id="rId11" imgW="2638543" imgH="2361660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56" y="3861048"/>
                        <a:ext cx="3166252" cy="28339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726151"/>
              </p:ext>
            </p:extLst>
          </p:nvPr>
        </p:nvGraphicFramePr>
        <p:xfrm>
          <a:off x="2720752" y="3861047"/>
          <a:ext cx="3266916" cy="2841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8" name="Visio" r:id="rId13" imgW="2722430" imgH="2368145" progId="Visio.Drawing.11">
                  <p:embed/>
                </p:oleObj>
              </mc:Choice>
              <mc:Fallback>
                <p:oleObj name="Visio" r:id="rId13" imgW="2722430" imgH="2368145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752" y="3861047"/>
                        <a:ext cx="3266916" cy="28417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869121"/>
              </p:ext>
            </p:extLst>
          </p:nvPr>
        </p:nvGraphicFramePr>
        <p:xfrm>
          <a:off x="5565068" y="3501008"/>
          <a:ext cx="4356484" cy="276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9" name="Visio" r:id="rId15" imgW="3342820" imgH="2121440" progId="Visio.Drawing.11">
                  <p:embed/>
                </p:oleObj>
              </mc:Choice>
              <mc:Fallback>
                <p:oleObj name="Visio" r:id="rId15" imgW="3342820" imgH="2121440" progId="Visio.Drawing.11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5068" y="3501008"/>
                        <a:ext cx="4356484" cy="27677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61" name="Picture 3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30" y="6191250"/>
            <a:ext cx="3309938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07899" y="34290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t</a:t>
            </a:r>
            <a:r>
              <a:rPr lang="en-US" altLang="zh-CN" dirty="0" smtClean="0"/>
              <a:t>0 </a:t>
            </a:r>
            <a:r>
              <a:rPr lang="zh-CN" altLang="en-US" dirty="0" smtClean="0"/>
              <a:t>之前 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26012" y="34290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t</a:t>
            </a:r>
            <a:r>
              <a:rPr lang="en-US" altLang="zh-CN" dirty="0" smtClean="0"/>
              <a:t>0  ---</a:t>
            </a:r>
            <a:r>
              <a:rPr lang="en-US" altLang="zh-CN" i="1" dirty="0"/>
              <a:t> 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1 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64022" y="34290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t</a:t>
            </a:r>
            <a:r>
              <a:rPr lang="en-US" altLang="zh-CN" dirty="0" smtClean="0"/>
              <a:t>1  ---</a:t>
            </a:r>
            <a:r>
              <a:rPr lang="en-US" altLang="zh-CN" i="1" dirty="0"/>
              <a:t> 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2 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20552" y="648033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t</a:t>
            </a:r>
            <a:r>
              <a:rPr lang="en-US" altLang="zh-CN" dirty="0" smtClean="0"/>
              <a:t>2  ---</a:t>
            </a:r>
            <a:r>
              <a:rPr lang="en-US" altLang="zh-CN" i="1" dirty="0"/>
              <a:t> 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3 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07638" y="648033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t</a:t>
            </a:r>
            <a:r>
              <a:rPr lang="en-US" altLang="zh-CN" dirty="0" smtClean="0"/>
              <a:t>3  ---</a:t>
            </a:r>
            <a:r>
              <a:rPr lang="en-US" altLang="zh-CN" i="1" dirty="0"/>
              <a:t> 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4 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80592" y="116632"/>
            <a:ext cx="7560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隔离型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Buck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类变换器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: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正激变换器推导</a:t>
            </a:r>
            <a:endParaRPr lang="zh-CN" altLang="en-US" sz="33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601" name="Object 1"/>
          <p:cNvGraphicFramePr>
            <a:graphicFrameLocks noChangeAspect="1"/>
          </p:cNvGraphicFramePr>
          <p:nvPr/>
        </p:nvGraphicFramePr>
        <p:xfrm>
          <a:off x="200473" y="836712"/>
          <a:ext cx="5256584" cy="1595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65" name="Visio" r:id="rId4" imgW="2446222" imgH="744436" progId="Visio.Drawing.11">
                  <p:embed/>
                </p:oleObj>
              </mc:Choice>
              <mc:Fallback>
                <p:oleObj name="Visio" r:id="rId4" imgW="2446222" imgH="744436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473" y="836712"/>
                        <a:ext cx="5256584" cy="15953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5876663" y="908720"/>
          <a:ext cx="3612841" cy="252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66" name="Visio" r:id="rId6" imgW="2602668" imgH="1822045" progId="Visio.Drawing.11">
                  <p:embed/>
                </p:oleObj>
              </mc:Choice>
              <mc:Fallback>
                <p:oleObj name="Visio" r:id="rId6" imgW="2602668" imgH="1822045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663" y="908720"/>
                        <a:ext cx="3612841" cy="2527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0" y="2420888"/>
          <a:ext cx="5827314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67" name="Visio" r:id="rId8" imgW="2716227" imgH="775781" progId="Visio.Drawing.11">
                  <p:embed/>
                </p:oleObj>
              </mc:Choice>
              <mc:Fallback>
                <p:oleObj name="Visio" r:id="rId8" imgW="2716227" imgH="775781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20888"/>
                        <a:ext cx="5827314" cy="1656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200471" y="4149080"/>
          <a:ext cx="5219657" cy="237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68" name="Visio" r:id="rId10" imgW="2446222" imgH="1110845" progId="Visio.Drawing.11">
                  <p:embed/>
                </p:oleObj>
              </mc:Choice>
              <mc:Fallback>
                <p:oleObj name="Visio" r:id="rId10" imgW="2446222" imgH="1110845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471" y="4149080"/>
                        <a:ext cx="5219657" cy="23762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608" name="Object 8"/>
          <p:cNvGraphicFramePr>
            <a:graphicFrameLocks noChangeAspect="1"/>
          </p:cNvGraphicFramePr>
          <p:nvPr/>
        </p:nvGraphicFramePr>
        <p:xfrm>
          <a:off x="5889104" y="3212976"/>
          <a:ext cx="3744416" cy="3195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69" name="Visio" r:id="rId12" imgW="2602668" imgH="2218177" progId="Visio.Drawing.11">
                  <p:embed/>
                </p:oleObj>
              </mc:Choice>
              <mc:Fallback>
                <p:oleObj name="Visio" r:id="rId12" imgW="2602668" imgH="2218177" progId="Visio.Drawing.11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104" y="3212976"/>
                        <a:ext cx="3744416" cy="31957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80" y="44624"/>
            <a:ext cx="59912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416252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785" y="779388"/>
            <a:ext cx="54387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785" y="3963516"/>
            <a:ext cx="547687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697" y="5586090"/>
            <a:ext cx="54673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10096"/>
            <a:ext cx="32099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448178"/>
              </p:ext>
            </p:extLst>
          </p:nvPr>
        </p:nvGraphicFramePr>
        <p:xfrm>
          <a:off x="128464" y="948283"/>
          <a:ext cx="3259472" cy="2833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0" name="Visio" r:id="rId5" imgW="2716227" imgH="2361660" progId="Visio.Drawing.11">
                  <p:embed/>
                </p:oleObj>
              </mc:Choice>
              <mc:Fallback>
                <p:oleObj name="Visio" r:id="rId5" imgW="2716227" imgH="236166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64" y="948283"/>
                        <a:ext cx="3259472" cy="28339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504395"/>
              </p:ext>
            </p:extLst>
          </p:nvPr>
        </p:nvGraphicFramePr>
        <p:xfrm>
          <a:off x="3368824" y="930027"/>
          <a:ext cx="3259472" cy="2833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1" name="Visio" r:id="rId7" imgW="2716227" imgH="2361660" progId="Visio.Drawing.11">
                  <p:embed/>
                </p:oleObj>
              </mc:Choice>
              <mc:Fallback>
                <p:oleObj name="Visio" r:id="rId7" imgW="2716227" imgH="236166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8824" y="930027"/>
                        <a:ext cx="3259472" cy="28339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12" y="3949055"/>
            <a:ext cx="4286250" cy="2526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8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62" y="4029065"/>
            <a:ext cx="4240530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8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30" y="5405204"/>
            <a:ext cx="4229100" cy="1120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243263"/>
              </p:ext>
            </p:extLst>
          </p:nvPr>
        </p:nvGraphicFramePr>
        <p:xfrm>
          <a:off x="6537176" y="960611"/>
          <a:ext cx="3259472" cy="2833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2" name="Visio" r:id="rId12" imgW="2716227" imgH="2361660" progId="Visio.Drawing.11">
                  <p:embed/>
                </p:oleObj>
              </mc:Choice>
              <mc:Fallback>
                <p:oleObj name="Visio" r:id="rId12" imgW="2716227" imgH="2361660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7176" y="960611"/>
                        <a:ext cx="3259472" cy="28339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123205"/>
            <a:ext cx="11811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70" y="767748"/>
            <a:ext cx="5075064" cy="397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5090516"/>
            <a:ext cx="12477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10" y="4832746"/>
            <a:ext cx="38481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10" y="5604269"/>
            <a:ext cx="37147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20" y="4727971"/>
            <a:ext cx="33813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295" y="5570931"/>
            <a:ext cx="34290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788259"/>
              </p:ext>
            </p:extLst>
          </p:nvPr>
        </p:nvGraphicFramePr>
        <p:xfrm>
          <a:off x="586458" y="836712"/>
          <a:ext cx="3531095" cy="307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8" name="Visio" r:id="rId4" imgW="2716227" imgH="2361660" progId="Visio.Drawing.11">
                  <p:embed/>
                </p:oleObj>
              </mc:Choice>
              <mc:Fallback>
                <p:oleObj name="Visio" r:id="rId4" imgW="2716227" imgH="236166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58" y="836712"/>
                        <a:ext cx="3531095" cy="30701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466967"/>
              </p:ext>
            </p:extLst>
          </p:nvPr>
        </p:nvGraphicFramePr>
        <p:xfrm>
          <a:off x="586458" y="3789040"/>
          <a:ext cx="3531095" cy="307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9" name="Visio" r:id="rId6" imgW="2716227" imgH="2361660" progId="Visio.Drawing.11">
                  <p:embed/>
                </p:oleObj>
              </mc:Choice>
              <mc:Fallback>
                <p:oleObj name="Visio" r:id="rId6" imgW="2716227" imgH="236166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58" y="3789040"/>
                        <a:ext cx="3531095" cy="30701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34" y="980728"/>
            <a:ext cx="4560570" cy="1520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72318"/>
            <a:ext cx="4469130" cy="190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506" y="4728552"/>
            <a:ext cx="4491990" cy="150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35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952" y="44624"/>
            <a:ext cx="3429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57324"/>
            <a:ext cx="3333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45" y="1733015"/>
            <a:ext cx="45434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219" y="1484784"/>
            <a:ext cx="474345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219" y="2966839"/>
            <a:ext cx="471487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83" y="4255655"/>
            <a:ext cx="461010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260648"/>
            <a:ext cx="59817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196752"/>
            <a:ext cx="817245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8" y="2128267"/>
            <a:ext cx="842962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73" y="3645024"/>
            <a:ext cx="84963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3" y="4869160"/>
            <a:ext cx="82486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63" y="960611"/>
            <a:ext cx="8324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38" y="2276872"/>
            <a:ext cx="84201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89" y="3827363"/>
            <a:ext cx="81438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65" y="4976713"/>
            <a:ext cx="82772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49" y="5683696"/>
            <a:ext cx="82010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260648"/>
            <a:ext cx="59817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44688" y="116632"/>
            <a:ext cx="650210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600" b="1" dirty="0">
                <a:solidFill>
                  <a:srgbClr val="FF3399"/>
                </a:solidFill>
                <a:ea typeface="黑体" pitchFamily="49" charset="-122"/>
              </a:rPr>
              <a:t>PWM DC/DC</a:t>
            </a:r>
            <a:r>
              <a:rPr lang="zh-CN" altLang="en-US" sz="2600" b="1" dirty="0">
                <a:solidFill>
                  <a:srgbClr val="FF3399"/>
                </a:solidFill>
                <a:ea typeface="黑体" pitchFamily="49" charset="-122"/>
              </a:rPr>
              <a:t>全桥变换器的两类软开关方式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32520" y="1371600"/>
            <a:ext cx="8723312" cy="4273670"/>
          </a:xfrm>
          <a:prstGeom prst="rect">
            <a:avLst/>
          </a:prstGeom>
          <a:solidFill>
            <a:srgbClr val="00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500" dirty="0">
                <a:solidFill>
                  <a:schemeClr val="accent2"/>
                </a:solidFill>
              </a:rPr>
              <a:t>     </a:t>
            </a:r>
            <a:r>
              <a:rPr lang="zh-CN" altLang="en-US" sz="2500" b="1" dirty="0">
                <a:solidFill>
                  <a:schemeClr val="accent2"/>
                </a:solidFill>
              </a:rPr>
              <a:t>超前桥臂只能实现</a:t>
            </a:r>
            <a:r>
              <a:rPr lang="en-US" altLang="zh-CN" sz="2500" b="1" dirty="0">
                <a:solidFill>
                  <a:schemeClr val="accent2"/>
                </a:solidFill>
              </a:rPr>
              <a:t>ZVS</a:t>
            </a:r>
            <a:r>
              <a:rPr lang="zh-CN" altLang="en-US" sz="2500" b="1" dirty="0">
                <a:solidFill>
                  <a:schemeClr val="accent2"/>
                </a:solidFill>
                <a:latin typeface="宋体" pitchFamily="2" charset="-122"/>
              </a:rPr>
              <a:t>，而滞后桥臂可以实现</a:t>
            </a:r>
            <a:r>
              <a:rPr lang="en-US" altLang="zh-CN" sz="2500" b="1" dirty="0">
                <a:solidFill>
                  <a:schemeClr val="accent2"/>
                </a:solidFill>
              </a:rPr>
              <a:t>ZVS</a:t>
            </a:r>
            <a:r>
              <a:rPr lang="zh-CN" altLang="en-US" sz="2500" b="1" dirty="0">
                <a:solidFill>
                  <a:schemeClr val="accent2"/>
                </a:solidFill>
              </a:rPr>
              <a:t>或</a:t>
            </a:r>
            <a:r>
              <a:rPr lang="en-US" altLang="zh-CN" sz="2500" b="1" dirty="0">
                <a:solidFill>
                  <a:schemeClr val="accent2"/>
                </a:solidFill>
              </a:rPr>
              <a:t>ZCS</a:t>
            </a:r>
            <a:r>
              <a:rPr lang="zh-CN" altLang="en-US" sz="2500" b="1" dirty="0">
                <a:solidFill>
                  <a:schemeClr val="accent2"/>
                </a:solidFill>
              </a:rPr>
              <a:t>。根据超前桥臂和滞后桥臂实现软开关的方式，可以将</a:t>
            </a:r>
            <a:r>
              <a:rPr lang="en-US" altLang="zh-CN" sz="2500" b="1" dirty="0">
                <a:solidFill>
                  <a:schemeClr val="accent2"/>
                </a:solidFill>
              </a:rPr>
              <a:t>PWM DC/DC</a:t>
            </a:r>
            <a:r>
              <a:rPr lang="zh-CN" altLang="en-US" sz="2500" b="1" dirty="0">
                <a:solidFill>
                  <a:schemeClr val="accent2"/>
                </a:solidFill>
              </a:rPr>
              <a:t>全桥变换器的软开关方式分为两类：</a:t>
            </a:r>
          </a:p>
          <a:p>
            <a:pPr algn="just">
              <a:lnSpc>
                <a:spcPct val="125000"/>
              </a:lnSpc>
              <a:spcBef>
                <a:spcPct val="50000"/>
              </a:spcBef>
            </a:pPr>
            <a:r>
              <a:rPr lang="zh-CN" altLang="en-US" sz="2500" b="1" dirty="0">
                <a:solidFill>
                  <a:srgbClr val="FF0000"/>
                </a:solidFill>
                <a:sym typeface="Wingdings" pitchFamily="2" charset="2"/>
              </a:rPr>
              <a:t></a:t>
            </a:r>
            <a:r>
              <a:rPr lang="zh-CN" altLang="en-US" sz="2500" b="1" dirty="0">
                <a:solidFill>
                  <a:srgbClr val="FF0000"/>
                </a:solidFill>
              </a:rPr>
              <a:t> </a:t>
            </a:r>
            <a:r>
              <a:rPr lang="en-US" altLang="zh-CN" sz="2500" b="1" dirty="0">
                <a:solidFill>
                  <a:srgbClr val="FF0000"/>
                </a:solidFill>
                <a:ea typeface="黑体" pitchFamily="49" charset="-122"/>
              </a:rPr>
              <a:t>ZVS</a:t>
            </a:r>
            <a:r>
              <a:rPr lang="zh-CN" altLang="en-US" sz="2500" b="1" dirty="0">
                <a:solidFill>
                  <a:srgbClr val="FF0000"/>
                </a:solidFill>
                <a:ea typeface="黑体" pitchFamily="49" charset="-122"/>
              </a:rPr>
              <a:t>方式</a:t>
            </a:r>
            <a:r>
              <a:rPr lang="zh-CN" altLang="en-US" sz="2500" b="1" dirty="0">
                <a:solidFill>
                  <a:srgbClr val="FF0000"/>
                </a:solidFill>
              </a:rPr>
              <a:t>：</a:t>
            </a:r>
          </a:p>
          <a:p>
            <a:pPr algn="just">
              <a:lnSpc>
                <a:spcPct val="125000"/>
              </a:lnSpc>
            </a:pPr>
            <a:r>
              <a:rPr lang="zh-CN" altLang="en-US" sz="2500" b="1" dirty="0">
                <a:solidFill>
                  <a:srgbClr val="FF0000"/>
                </a:solidFill>
              </a:rPr>
              <a:t>      </a:t>
            </a:r>
            <a:r>
              <a:rPr lang="en-US" altLang="zh-CN" sz="2500" b="1" dirty="0">
                <a:solidFill>
                  <a:srgbClr val="FF0000"/>
                </a:solidFill>
              </a:rPr>
              <a:t>0</a:t>
            </a:r>
            <a:r>
              <a:rPr lang="zh-CN" altLang="en-US" sz="2500" b="1" dirty="0">
                <a:solidFill>
                  <a:srgbClr val="FF0000"/>
                </a:solidFill>
              </a:rPr>
              <a:t>状态工作在恒流模式，超前桥臂和滞后桥臂均实现</a:t>
            </a:r>
            <a:r>
              <a:rPr lang="en-US" altLang="zh-CN" sz="2500" b="1" dirty="0">
                <a:solidFill>
                  <a:srgbClr val="FF0000"/>
                </a:solidFill>
              </a:rPr>
              <a:t>ZVS</a:t>
            </a:r>
            <a:r>
              <a:rPr lang="zh-CN" altLang="en-US" sz="2500" b="1" dirty="0">
                <a:solidFill>
                  <a:srgbClr val="FF0000"/>
                </a:solidFill>
              </a:rPr>
              <a:t>； </a:t>
            </a:r>
          </a:p>
          <a:p>
            <a:pPr algn="just">
              <a:lnSpc>
                <a:spcPct val="125000"/>
              </a:lnSpc>
              <a:spcBef>
                <a:spcPct val="50000"/>
              </a:spcBef>
            </a:pPr>
            <a:r>
              <a:rPr lang="zh-CN" altLang="en-US" sz="2500" b="1" dirty="0">
                <a:solidFill>
                  <a:srgbClr val="FF0000"/>
                </a:solidFill>
                <a:sym typeface="Wingdings" pitchFamily="2" charset="2"/>
              </a:rPr>
              <a:t> </a:t>
            </a:r>
            <a:r>
              <a:rPr lang="en-US" altLang="zh-CN" sz="2500" b="1" dirty="0">
                <a:solidFill>
                  <a:srgbClr val="FF0000"/>
                </a:solidFill>
                <a:ea typeface="黑体" pitchFamily="49" charset="-122"/>
              </a:rPr>
              <a:t>ZVZCS</a:t>
            </a:r>
            <a:r>
              <a:rPr lang="zh-CN" altLang="en-US" sz="2500" b="1" dirty="0">
                <a:solidFill>
                  <a:srgbClr val="FF0000"/>
                </a:solidFill>
                <a:ea typeface="黑体" pitchFamily="49" charset="-122"/>
              </a:rPr>
              <a:t>方式：</a:t>
            </a:r>
          </a:p>
          <a:p>
            <a:pPr algn="just">
              <a:lnSpc>
                <a:spcPct val="125000"/>
              </a:lnSpc>
            </a:pPr>
            <a:r>
              <a:rPr lang="zh-CN" altLang="en-US" sz="2500" b="1" dirty="0">
                <a:solidFill>
                  <a:srgbClr val="FF0000"/>
                </a:solidFill>
                <a:ea typeface="黑体" pitchFamily="49" charset="-122"/>
              </a:rPr>
              <a:t>      </a:t>
            </a:r>
            <a:r>
              <a:rPr lang="en-US" altLang="zh-CN" sz="2500" b="1" dirty="0">
                <a:solidFill>
                  <a:srgbClr val="FF0000"/>
                </a:solidFill>
              </a:rPr>
              <a:t>0</a:t>
            </a:r>
            <a:r>
              <a:rPr lang="zh-CN" altLang="en-US" sz="2500" b="1" dirty="0">
                <a:solidFill>
                  <a:srgbClr val="FF0000"/>
                </a:solidFill>
              </a:rPr>
              <a:t>状态工作在电流复位模式，超前桥臂实现</a:t>
            </a:r>
            <a:r>
              <a:rPr lang="en-US" altLang="zh-CN" sz="2500" b="1" dirty="0">
                <a:solidFill>
                  <a:srgbClr val="FF0000"/>
                </a:solidFill>
              </a:rPr>
              <a:t>ZVS</a:t>
            </a:r>
            <a:r>
              <a:rPr lang="zh-CN" altLang="en-US" sz="2500" b="1" dirty="0">
                <a:solidFill>
                  <a:srgbClr val="FF0000"/>
                </a:solidFill>
              </a:rPr>
              <a:t>，滞后桥臂实现</a:t>
            </a:r>
            <a:r>
              <a:rPr lang="en-US" altLang="zh-CN" sz="2500" b="1" dirty="0">
                <a:solidFill>
                  <a:srgbClr val="FF0000"/>
                </a:solidFill>
              </a:rPr>
              <a:t>ZCS</a:t>
            </a:r>
            <a:r>
              <a:rPr lang="zh-CN" altLang="en-US" sz="2500" b="1" dirty="0">
                <a:solidFill>
                  <a:srgbClr val="FF0000"/>
                </a:solidFill>
              </a:rPr>
              <a:t>。</a:t>
            </a:r>
            <a:endParaRPr lang="zh-CN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ZVS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627347"/>
              </p:ext>
            </p:extLst>
          </p:nvPr>
        </p:nvGraphicFramePr>
        <p:xfrm>
          <a:off x="4247322" y="1220269"/>
          <a:ext cx="5530214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59" name="Visio" r:id="rId4" imgW="4060044" imgH="3380902" progId="Visio.Drawing.11">
                  <p:embed/>
                </p:oleObj>
              </mc:Choice>
              <mc:Fallback>
                <p:oleObj name="Visio" r:id="rId4" imgW="4060044" imgH="338090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7322" y="1220269"/>
                        <a:ext cx="5530214" cy="4608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414354"/>
              </p:ext>
            </p:extLst>
          </p:nvPr>
        </p:nvGraphicFramePr>
        <p:xfrm>
          <a:off x="108000" y="1764000"/>
          <a:ext cx="4345963" cy="3789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60" name="Visio" r:id="rId6" imgW="2716227" imgH="2368145" progId="Visio.Drawing.11">
                  <p:embed/>
                </p:oleObj>
              </mc:Choice>
              <mc:Fallback>
                <p:oleObj name="Visio" r:id="rId6" imgW="2716227" imgH="236814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00" y="1764000"/>
                        <a:ext cx="4345963" cy="37890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982954"/>
              </p:ext>
            </p:extLst>
          </p:nvPr>
        </p:nvGraphicFramePr>
        <p:xfrm>
          <a:off x="108000" y="1764000"/>
          <a:ext cx="4345963" cy="377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3" name="Visio" r:id="rId4" imgW="2716227" imgH="2361660" progId="Visio.Drawing.11">
                  <p:embed/>
                </p:oleObj>
              </mc:Choice>
              <mc:Fallback>
                <p:oleObj name="Visio" r:id="rId4" imgW="2716227" imgH="23616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00" y="1764000"/>
                        <a:ext cx="4345963" cy="37786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815718"/>
              </p:ext>
            </p:extLst>
          </p:nvPr>
        </p:nvGraphicFramePr>
        <p:xfrm>
          <a:off x="4448175" y="1268413"/>
          <a:ext cx="5530850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4" name="Visio" r:id="rId6" imgW="4060044" imgH="3380902" progId="Visio.Drawing.11">
                  <p:embed/>
                </p:oleObj>
              </mc:Choice>
              <mc:Fallback>
                <p:oleObj name="Visio" r:id="rId6" imgW="4060044" imgH="3380902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1268413"/>
                        <a:ext cx="5530850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ZVS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4159" y="5575592"/>
            <a:ext cx="12731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i="1" dirty="0" smtClean="0"/>
              <a:t>t</a:t>
            </a:r>
            <a:r>
              <a:rPr lang="en-US" altLang="zh-CN" sz="2500" dirty="0" smtClean="0"/>
              <a:t>0 </a:t>
            </a:r>
            <a:r>
              <a:rPr lang="zh-CN" altLang="en-US" sz="2500" dirty="0" smtClean="0"/>
              <a:t>之前 </a:t>
            </a:r>
            <a:endParaRPr lang="zh-CN" altLang="en-US" sz="2500" dirty="0"/>
          </a:p>
        </p:txBody>
      </p:sp>
      <p:sp>
        <p:nvSpPr>
          <p:cNvPr id="7" name="矩形 6"/>
          <p:cNvSpPr/>
          <p:nvPr/>
        </p:nvSpPr>
        <p:spPr>
          <a:xfrm>
            <a:off x="4953000" y="1412776"/>
            <a:ext cx="576064" cy="4032448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60571" y="136029"/>
            <a:ext cx="632096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—RCD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箝位</a:t>
            </a:r>
            <a:endParaRPr lang="zh-CN" altLang="en-US" sz="3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graphicFrame>
        <p:nvGraphicFramePr>
          <p:cNvPr id="14" name="Object 21"/>
          <p:cNvGraphicFramePr>
            <a:graphicFrameLocks noChangeAspect="1"/>
          </p:cNvGraphicFramePr>
          <p:nvPr/>
        </p:nvGraphicFramePr>
        <p:xfrm>
          <a:off x="4343400" y="3505200"/>
          <a:ext cx="4495800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8" name="VISIO" r:id="rId4" imgW="2613600" imgH="1553760" progId="Visio.Drawing.5">
                  <p:embed/>
                </p:oleObj>
              </mc:Choice>
              <mc:Fallback>
                <p:oleObj name="VISIO" r:id="rId4" imgW="2613600" imgH="155376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505200"/>
                        <a:ext cx="4495800" cy="26733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8"/>
          <p:cNvGraphicFramePr>
            <a:graphicFrameLocks noChangeAspect="1"/>
          </p:cNvGraphicFramePr>
          <p:nvPr/>
        </p:nvGraphicFramePr>
        <p:xfrm>
          <a:off x="152400" y="1219200"/>
          <a:ext cx="5549900" cy="259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9" name="VISIO" r:id="rId6" imgW="2781720" imgH="1301760" progId="Visio.Drawing.5">
                  <p:embed/>
                </p:oleObj>
              </mc:Choice>
              <mc:Fallback>
                <p:oleObj name="VISIO" r:id="rId6" imgW="2781720" imgH="130176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19200"/>
                        <a:ext cx="5549900" cy="2598738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utoShape 30"/>
          <p:cNvSpPr>
            <a:spLocks noChangeArrowheads="1"/>
          </p:cNvSpPr>
          <p:nvPr/>
        </p:nvSpPr>
        <p:spPr bwMode="auto">
          <a:xfrm rot="5400000" flipH="1">
            <a:off x="2628900" y="2781300"/>
            <a:ext cx="2362200" cy="2590800"/>
          </a:xfrm>
          <a:custGeom>
            <a:avLst/>
            <a:gdLst>
              <a:gd name="G0" fmla="+- -11727898 0 0"/>
              <a:gd name="G1" fmla="+- 6050002 0 0"/>
              <a:gd name="G2" fmla="+- -11727898 0 6050002"/>
              <a:gd name="G3" fmla="+- 10800 0 0"/>
              <a:gd name="G4" fmla="+- 0 0 -11727898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501 0 0"/>
              <a:gd name="G9" fmla="+- 0 0 6050002"/>
              <a:gd name="G10" fmla="+- 7501 0 2700"/>
              <a:gd name="G11" fmla="cos G10 -11727898"/>
              <a:gd name="G12" fmla="sin G10 -11727898"/>
              <a:gd name="G13" fmla="cos 13500 -11727898"/>
              <a:gd name="G14" fmla="sin 13500 -11727898"/>
              <a:gd name="G15" fmla="+- G11 10800 0"/>
              <a:gd name="G16" fmla="+- G12 10800 0"/>
              <a:gd name="G17" fmla="+- G13 10800 0"/>
              <a:gd name="G18" fmla="+- G14 10800 0"/>
              <a:gd name="G19" fmla="*/ 7501 1 2"/>
              <a:gd name="G20" fmla="+- G19 5400 0"/>
              <a:gd name="G21" fmla="cos G20 -11727898"/>
              <a:gd name="G22" fmla="sin G20 -11727898"/>
              <a:gd name="G23" fmla="+- G21 10800 0"/>
              <a:gd name="G24" fmla="+- G12 G23 G22"/>
              <a:gd name="G25" fmla="+- G22 G23 G11"/>
              <a:gd name="G26" fmla="cos 10800 -11727898"/>
              <a:gd name="G27" fmla="sin 10800 -11727898"/>
              <a:gd name="G28" fmla="cos 7501 -11727898"/>
              <a:gd name="G29" fmla="sin 7501 -11727898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6050002"/>
              <a:gd name="G36" fmla="sin G34 6050002"/>
              <a:gd name="G37" fmla="+/ 6050002 -11727898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501 G39"/>
              <a:gd name="G43" fmla="sin 7501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942 w 21600"/>
              <a:gd name="T5" fmla="*/ 18209 h 21600"/>
              <a:gd name="T6" fmla="*/ 10430 w 21600"/>
              <a:gd name="T7" fmla="*/ 19943 h 21600"/>
              <a:gd name="T8" fmla="*/ 5342 w 21600"/>
              <a:gd name="T9" fmla="*/ 15946 h 21600"/>
              <a:gd name="T10" fmla="*/ -2698 w 21600"/>
              <a:gd name="T11" fmla="*/ 10553 h 21600"/>
              <a:gd name="T12" fmla="*/ 1730 w 21600"/>
              <a:gd name="T13" fmla="*/ 6283 h 21600"/>
              <a:gd name="T14" fmla="*/ 5999 w 21600"/>
              <a:gd name="T15" fmla="*/ 10712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3300" y="10663"/>
                </a:moveTo>
                <a:cubicBezTo>
                  <a:pt x="3299" y="10708"/>
                  <a:pt x="3299" y="10754"/>
                  <a:pt x="3299" y="10799"/>
                </a:cubicBezTo>
                <a:cubicBezTo>
                  <a:pt x="3298" y="14824"/>
                  <a:pt x="6475" y="18132"/>
                  <a:pt x="10496" y="18294"/>
                </a:cubicBezTo>
                <a:lnTo>
                  <a:pt x="10363" y="21591"/>
                </a:lnTo>
                <a:cubicBezTo>
                  <a:pt x="4573" y="21357"/>
                  <a:pt x="0" y="16594"/>
                  <a:pt x="0" y="10800"/>
                </a:cubicBezTo>
                <a:cubicBezTo>
                  <a:pt x="-1" y="10734"/>
                  <a:pt x="0" y="10668"/>
                  <a:pt x="1" y="10602"/>
                </a:cubicBezTo>
                <a:lnTo>
                  <a:pt x="-2698" y="10553"/>
                </a:lnTo>
                <a:lnTo>
                  <a:pt x="1730" y="6283"/>
                </a:lnTo>
                <a:lnTo>
                  <a:pt x="5999" y="10712"/>
                </a:lnTo>
                <a:lnTo>
                  <a:pt x="3300" y="10663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88615" y="6178550"/>
            <a:ext cx="43524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低成本，对效率要求不高场合</a:t>
            </a:r>
            <a:endParaRPr lang="zh-CN" altLang="en-US" sz="25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236382"/>
              </p:ext>
            </p:extLst>
          </p:nvPr>
        </p:nvGraphicFramePr>
        <p:xfrm>
          <a:off x="108000" y="1764000"/>
          <a:ext cx="4345963" cy="377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7" name="Visio" r:id="rId4" imgW="2716227" imgH="2361660" progId="Visio.Drawing.11">
                  <p:embed/>
                </p:oleObj>
              </mc:Choice>
              <mc:Fallback>
                <p:oleObj name="Visio" r:id="rId4" imgW="2716227" imgH="23616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00" y="1764000"/>
                        <a:ext cx="4345963" cy="37786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ZVS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815718"/>
              </p:ext>
            </p:extLst>
          </p:nvPr>
        </p:nvGraphicFramePr>
        <p:xfrm>
          <a:off x="4448175" y="1268413"/>
          <a:ext cx="5530850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8" name="Visio" r:id="rId6" imgW="4060044" imgH="3380902" progId="Visio.Drawing.11">
                  <p:embed/>
                </p:oleObj>
              </mc:Choice>
              <mc:Fallback>
                <p:oleObj name="Visio" r:id="rId6" imgW="4060044" imgH="3380902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1268413"/>
                        <a:ext cx="5530850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24159" y="5575592"/>
            <a:ext cx="14013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i="1" dirty="0" smtClean="0"/>
              <a:t>t</a:t>
            </a:r>
            <a:r>
              <a:rPr lang="en-US" altLang="zh-CN" sz="2500" dirty="0" smtClean="0"/>
              <a:t>0  ---</a:t>
            </a:r>
            <a:r>
              <a:rPr lang="en-US" altLang="zh-CN" sz="2500" i="1" dirty="0"/>
              <a:t> </a:t>
            </a:r>
            <a:r>
              <a:rPr lang="en-US" altLang="zh-CN" sz="2500" i="1" dirty="0" smtClean="0"/>
              <a:t>t</a:t>
            </a:r>
            <a:r>
              <a:rPr lang="en-US" altLang="zh-CN" sz="2500" dirty="0" smtClean="0"/>
              <a:t>1 </a:t>
            </a:r>
            <a:endParaRPr lang="zh-CN" altLang="en-US" sz="2500" dirty="0"/>
          </a:p>
        </p:txBody>
      </p:sp>
      <p:sp>
        <p:nvSpPr>
          <p:cNvPr id="12" name="矩形 11"/>
          <p:cNvSpPr/>
          <p:nvPr/>
        </p:nvSpPr>
        <p:spPr>
          <a:xfrm>
            <a:off x="5529064" y="1412776"/>
            <a:ext cx="144016" cy="4032448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625606"/>
              </p:ext>
            </p:extLst>
          </p:nvPr>
        </p:nvGraphicFramePr>
        <p:xfrm>
          <a:off x="108000" y="1764000"/>
          <a:ext cx="4345963" cy="377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0" name="Visio" r:id="rId4" imgW="2716227" imgH="2361660" progId="Visio.Drawing.11">
                  <p:embed/>
                </p:oleObj>
              </mc:Choice>
              <mc:Fallback>
                <p:oleObj name="Visio" r:id="rId4" imgW="2716227" imgH="23616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00" y="1764000"/>
                        <a:ext cx="4345963" cy="37786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ZVS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815718"/>
              </p:ext>
            </p:extLst>
          </p:nvPr>
        </p:nvGraphicFramePr>
        <p:xfrm>
          <a:off x="4448175" y="1268413"/>
          <a:ext cx="5530850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1" name="Visio" r:id="rId6" imgW="4060044" imgH="3380902" progId="Visio.Drawing.11">
                  <p:embed/>
                </p:oleObj>
              </mc:Choice>
              <mc:Fallback>
                <p:oleObj name="Visio" r:id="rId6" imgW="4060044" imgH="3380902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1268413"/>
                        <a:ext cx="5530850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24159" y="5575592"/>
            <a:ext cx="14013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i="1" dirty="0" smtClean="0"/>
              <a:t>t</a:t>
            </a:r>
            <a:r>
              <a:rPr lang="en-US" altLang="zh-CN" sz="2500" dirty="0" smtClean="0"/>
              <a:t>1  ---</a:t>
            </a:r>
            <a:r>
              <a:rPr lang="en-US" altLang="zh-CN" sz="2500" i="1" dirty="0"/>
              <a:t> </a:t>
            </a:r>
            <a:r>
              <a:rPr lang="en-US" altLang="zh-CN" sz="2500" i="1" dirty="0" smtClean="0"/>
              <a:t>t</a:t>
            </a:r>
            <a:r>
              <a:rPr lang="en-US" altLang="zh-CN" sz="2500" dirty="0" smtClean="0"/>
              <a:t>2 </a:t>
            </a:r>
            <a:endParaRPr lang="zh-CN" altLang="en-US" sz="2500" dirty="0"/>
          </a:p>
        </p:txBody>
      </p:sp>
      <p:sp>
        <p:nvSpPr>
          <p:cNvPr id="12" name="矩形 11"/>
          <p:cNvSpPr/>
          <p:nvPr/>
        </p:nvSpPr>
        <p:spPr>
          <a:xfrm>
            <a:off x="5673080" y="1412776"/>
            <a:ext cx="216024" cy="4032448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949126"/>
              </p:ext>
            </p:extLst>
          </p:nvPr>
        </p:nvGraphicFramePr>
        <p:xfrm>
          <a:off x="108000" y="1764000"/>
          <a:ext cx="4345963" cy="377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5" name="Visio" r:id="rId4" imgW="2716227" imgH="2361660" progId="Visio.Drawing.11">
                  <p:embed/>
                </p:oleObj>
              </mc:Choice>
              <mc:Fallback>
                <p:oleObj name="Visio" r:id="rId4" imgW="2716227" imgH="23616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00" y="1764000"/>
                        <a:ext cx="4345963" cy="37786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ZVS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815718"/>
              </p:ext>
            </p:extLst>
          </p:nvPr>
        </p:nvGraphicFramePr>
        <p:xfrm>
          <a:off x="4448175" y="1268413"/>
          <a:ext cx="5530850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6" name="Visio" r:id="rId6" imgW="4060044" imgH="3380902" progId="Visio.Drawing.11">
                  <p:embed/>
                </p:oleObj>
              </mc:Choice>
              <mc:Fallback>
                <p:oleObj name="Visio" r:id="rId6" imgW="4060044" imgH="3380902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1268413"/>
                        <a:ext cx="5530850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24159" y="5575592"/>
            <a:ext cx="14013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i="1" dirty="0" smtClean="0"/>
              <a:t>t</a:t>
            </a:r>
            <a:r>
              <a:rPr lang="en-US" altLang="zh-CN" sz="2500" dirty="0" smtClean="0"/>
              <a:t>2  ---</a:t>
            </a:r>
            <a:r>
              <a:rPr lang="en-US" altLang="zh-CN" sz="2500" i="1" dirty="0"/>
              <a:t> </a:t>
            </a:r>
            <a:r>
              <a:rPr lang="en-US" altLang="zh-CN" sz="2500" i="1" dirty="0" smtClean="0"/>
              <a:t>t</a:t>
            </a:r>
            <a:r>
              <a:rPr lang="en-US" altLang="zh-CN" sz="2500" dirty="0" smtClean="0"/>
              <a:t>3 </a:t>
            </a:r>
            <a:endParaRPr lang="zh-CN" altLang="en-US" sz="2500" dirty="0"/>
          </a:p>
        </p:txBody>
      </p:sp>
      <p:sp>
        <p:nvSpPr>
          <p:cNvPr id="12" name="矩形 11"/>
          <p:cNvSpPr/>
          <p:nvPr/>
        </p:nvSpPr>
        <p:spPr>
          <a:xfrm>
            <a:off x="5889104" y="1412776"/>
            <a:ext cx="144016" cy="4032448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387054"/>
              </p:ext>
            </p:extLst>
          </p:nvPr>
        </p:nvGraphicFramePr>
        <p:xfrm>
          <a:off x="108000" y="1764000"/>
          <a:ext cx="4345963" cy="377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0" name="Visio" r:id="rId4" imgW="2716227" imgH="2361660" progId="Visio.Drawing.11">
                  <p:embed/>
                </p:oleObj>
              </mc:Choice>
              <mc:Fallback>
                <p:oleObj name="Visio" r:id="rId4" imgW="2716227" imgH="236166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00" y="1764000"/>
                        <a:ext cx="4345963" cy="37786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ZVS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815718"/>
              </p:ext>
            </p:extLst>
          </p:nvPr>
        </p:nvGraphicFramePr>
        <p:xfrm>
          <a:off x="4448175" y="1268413"/>
          <a:ext cx="5530850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1" name="Visio" r:id="rId6" imgW="4060044" imgH="3380902" progId="Visio.Drawing.11">
                  <p:embed/>
                </p:oleObj>
              </mc:Choice>
              <mc:Fallback>
                <p:oleObj name="Visio" r:id="rId6" imgW="4060044" imgH="3380902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1268413"/>
                        <a:ext cx="5530850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24159" y="5575592"/>
            <a:ext cx="14013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i="1" dirty="0" smtClean="0"/>
              <a:t>t</a:t>
            </a:r>
            <a:r>
              <a:rPr lang="en-US" altLang="zh-CN" sz="2500" dirty="0" smtClean="0"/>
              <a:t>3  ---</a:t>
            </a:r>
            <a:r>
              <a:rPr lang="en-US" altLang="zh-CN" sz="2500" i="1" dirty="0"/>
              <a:t> </a:t>
            </a:r>
            <a:r>
              <a:rPr lang="en-US" altLang="zh-CN" sz="2500" i="1" dirty="0" smtClean="0"/>
              <a:t>t</a:t>
            </a:r>
            <a:r>
              <a:rPr lang="en-US" altLang="zh-CN" sz="2500" dirty="0" smtClean="0"/>
              <a:t>4 </a:t>
            </a:r>
            <a:endParaRPr lang="zh-CN" altLang="en-US" sz="2500" dirty="0"/>
          </a:p>
        </p:txBody>
      </p:sp>
      <p:sp>
        <p:nvSpPr>
          <p:cNvPr id="12" name="矩形 11"/>
          <p:cNvSpPr/>
          <p:nvPr/>
        </p:nvSpPr>
        <p:spPr>
          <a:xfrm>
            <a:off x="6033120" y="1412776"/>
            <a:ext cx="144016" cy="4032448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725142"/>
              </p:ext>
            </p:extLst>
          </p:nvPr>
        </p:nvGraphicFramePr>
        <p:xfrm>
          <a:off x="108000" y="1764000"/>
          <a:ext cx="4345963" cy="377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2" name="Visio" r:id="rId4" imgW="2716227" imgH="2361660" progId="Visio.Drawing.11">
                  <p:embed/>
                </p:oleObj>
              </mc:Choice>
              <mc:Fallback>
                <p:oleObj name="Visio" r:id="rId4" imgW="2716227" imgH="23616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00" y="1764000"/>
                        <a:ext cx="4345963" cy="37786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ZVS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815718"/>
              </p:ext>
            </p:extLst>
          </p:nvPr>
        </p:nvGraphicFramePr>
        <p:xfrm>
          <a:off x="4448175" y="1268413"/>
          <a:ext cx="5530850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3" name="Visio" r:id="rId6" imgW="4060044" imgH="3380902" progId="Visio.Drawing.11">
                  <p:embed/>
                </p:oleObj>
              </mc:Choice>
              <mc:Fallback>
                <p:oleObj name="Visio" r:id="rId6" imgW="4060044" imgH="3380902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1268413"/>
                        <a:ext cx="5530850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24159" y="5575592"/>
            <a:ext cx="14013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i="1" dirty="0" smtClean="0"/>
              <a:t>t</a:t>
            </a:r>
            <a:r>
              <a:rPr lang="en-US" altLang="zh-CN" sz="2500" dirty="0" smtClean="0"/>
              <a:t>4  ---</a:t>
            </a:r>
            <a:r>
              <a:rPr lang="en-US" altLang="zh-CN" sz="2500" i="1" dirty="0"/>
              <a:t> </a:t>
            </a:r>
            <a:r>
              <a:rPr lang="en-US" altLang="zh-CN" sz="2500" i="1" dirty="0" smtClean="0"/>
              <a:t>t</a:t>
            </a:r>
            <a:r>
              <a:rPr lang="en-US" altLang="zh-CN" sz="2500" dirty="0" smtClean="0"/>
              <a:t>5 </a:t>
            </a:r>
            <a:endParaRPr lang="zh-CN" altLang="en-US" sz="2500" dirty="0"/>
          </a:p>
        </p:txBody>
      </p:sp>
      <p:sp>
        <p:nvSpPr>
          <p:cNvPr id="12" name="矩形 11"/>
          <p:cNvSpPr/>
          <p:nvPr/>
        </p:nvSpPr>
        <p:spPr>
          <a:xfrm>
            <a:off x="6177136" y="1407535"/>
            <a:ext cx="216024" cy="4032448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21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959636"/>
              </p:ext>
            </p:extLst>
          </p:nvPr>
        </p:nvGraphicFramePr>
        <p:xfrm>
          <a:off x="108000" y="1764000"/>
          <a:ext cx="4345963" cy="377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7" name="Visio" r:id="rId4" imgW="2716227" imgH="2361660" progId="Visio.Drawing.11">
                  <p:embed/>
                </p:oleObj>
              </mc:Choice>
              <mc:Fallback>
                <p:oleObj name="Visio" r:id="rId4" imgW="2716227" imgH="23616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00" y="1764000"/>
                        <a:ext cx="4345963" cy="37786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ZVS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815718"/>
              </p:ext>
            </p:extLst>
          </p:nvPr>
        </p:nvGraphicFramePr>
        <p:xfrm>
          <a:off x="4448175" y="1268413"/>
          <a:ext cx="5530850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8" name="Visio" r:id="rId6" imgW="4060044" imgH="3380902" progId="Visio.Drawing.11">
                  <p:embed/>
                </p:oleObj>
              </mc:Choice>
              <mc:Fallback>
                <p:oleObj name="Visio" r:id="rId6" imgW="4060044" imgH="3380902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1268413"/>
                        <a:ext cx="5530850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24159" y="5575592"/>
            <a:ext cx="14013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i="1" dirty="0" smtClean="0"/>
              <a:t>t</a:t>
            </a:r>
            <a:r>
              <a:rPr lang="en-US" altLang="zh-CN" sz="2500" dirty="0" smtClean="0"/>
              <a:t>5  ---</a:t>
            </a:r>
            <a:r>
              <a:rPr lang="en-US" altLang="zh-CN" sz="2500" i="1" dirty="0"/>
              <a:t> </a:t>
            </a:r>
            <a:r>
              <a:rPr lang="en-US" altLang="zh-CN" sz="2500" i="1" dirty="0" smtClean="0"/>
              <a:t>t</a:t>
            </a:r>
            <a:r>
              <a:rPr lang="en-US" altLang="zh-CN" sz="2500" dirty="0" smtClean="0"/>
              <a:t>6 </a:t>
            </a:r>
            <a:endParaRPr lang="zh-CN" altLang="en-US" sz="2500" dirty="0"/>
          </a:p>
        </p:txBody>
      </p:sp>
      <p:sp>
        <p:nvSpPr>
          <p:cNvPr id="12" name="矩形 11"/>
          <p:cNvSpPr/>
          <p:nvPr/>
        </p:nvSpPr>
        <p:spPr>
          <a:xfrm>
            <a:off x="6393160" y="1412776"/>
            <a:ext cx="936104" cy="4032448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16632"/>
            <a:ext cx="3311648" cy="45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0" y="4365104"/>
            <a:ext cx="8587740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5157192"/>
            <a:ext cx="86010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51" y="5877272"/>
            <a:ext cx="8627745" cy="77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589952"/>
              </p:ext>
            </p:extLst>
          </p:nvPr>
        </p:nvGraphicFramePr>
        <p:xfrm>
          <a:off x="1074477" y="828208"/>
          <a:ext cx="3911367" cy="340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6" name="Visio" r:id="rId8" imgW="2716227" imgH="2361660" progId="Visio.Drawing.11">
                  <p:embed/>
                </p:oleObj>
              </mc:Choice>
              <mc:Fallback>
                <p:oleObj name="Visio" r:id="rId8" imgW="2716227" imgH="2361660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477" y="828208"/>
                        <a:ext cx="3911367" cy="34007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250736"/>
              </p:ext>
            </p:extLst>
          </p:nvPr>
        </p:nvGraphicFramePr>
        <p:xfrm>
          <a:off x="5241032" y="802878"/>
          <a:ext cx="3911367" cy="340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7" name="Visio" r:id="rId10" imgW="2716227" imgH="2361660" progId="Visio.Drawing.11">
                  <p:embed/>
                </p:oleObj>
              </mc:Choice>
              <mc:Fallback>
                <p:oleObj name="Visio" r:id="rId10" imgW="2716227" imgH="2361660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032" y="802878"/>
                        <a:ext cx="3911367" cy="34007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84848" y="38407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超前桥臂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33320" y="38517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滞后桥臂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340579"/>
              </p:ext>
            </p:extLst>
          </p:nvPr>
        </p:nvGraphicFramePr>
        <p:xfrm>
          <a:off x="5529064" y="705148"/>
          <a:ext cx="3883848" cy="3236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8" name="Visio" r:id="rId4" imgW="4060044" imgH="3380902" progId="Visio.Drawing.11">
                  <p:embed/>
                </p:oleObj>
              </mc:Choice>
              <mc:Fallback>
                <p:oleObj name="Visio" r:id="rId4" imgW="4060044" imgH="3380902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064" y="705148"/>
                        <a:ext cx="3883848" cy="3236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占空比丢失</a:t>
            </a:r>
            <a:endParaRPr lang="zh-CN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269" y="4388048"/>
            <a:ext cx="50577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2600" b="1" dirty="0" smtClean="0">
                <a:solidFill>
                  <a:srgbClr val="0000FF"/>
                </a:solidFill>
              </a:rPr>
              <a:t>、谐振电感越大，</a:t>
            </a:r>
            <a:r>
              <a:rPr lang="en-US" altLang="zh-CN" sz="2600" b="1" dirty="0" err="1" smtClean="0">
                <a:solidFill>
                  <a:srgbClr val="0000FF"/>
                </a:solidFill>
              </a:rPr>
              <a:t>Dloss</a:t>
            </a:r>
            <a:r>
              <a:rPr lang="zh-CN" altLang="en-US" sz="2600" b="1" dirty="0" smtClean="0">
                <a:solidFill>
                  <a:srgbClr val="0000FF"/>
                </a:solidFill>
              </a:rPr>
              <a:t>越大； </a:t>
            </a:r>
            <a:endParaRPr lang="en-US" altLang="zh-CN" sz="2600" b="1" dirty="0" smtClean="0">
              <a:solidFill>
                <a:srgbClr val="0000FF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994927"/>
              </p:ext>
            </p:extLst>
          </p:nvPr>
        </p:nvGraphicFramePr>
        <p:xfrm>
          <a:off x="1280592" y="692696"/>
          <a:ext cx="3397424" cy="296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9" name="Visio" r:id="rId6" imgW="2716227" imgH="2368145" progId="Visio.Drawing.11">
                  <p:embed/>
                </p:oleObj>
              </mc:Choice>
              <mc:Fallback>
                <p:oleObj name="Visio" r:id="rId6" imgW="2716227" imgH="2368145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592" y="692696"/>
                        <a:ext cx="3397424" cy="296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38837" y="5324152"/>
            <a:ext cx="4953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600" b="1" dirty="0" smtClean="0">
                <a:solidFill>
                  <a:srgbClr val="0000FF"/>
                </a:solidFill>
              </a:rPr>
              <a:t>3</a:t>
            </a:r>
            <a:r>
              <a:rPr lang="zh-CN" altLang="en-US" sz="2600" b="1" dirty="0">
                <a:solidFill>
                  <a:srgbClr val="0000FF"/>
                </a:solidFill>
              </a:rPr>
              <a:t>、输入电压越低，</a:t>
            </a:r>
            <a:r>
              <a:rPr lang="en-US" altLang="zh-CN" sz="2600" b="1" dirty="0" err="1">
                <a:solidFill>
                  <a:srgbClr val="0000FF"/>
                </a:solidFill>
              </a:rPr>
              <a:t>Dloss</a:t>
            </a:r>
            <a:r>
              <a:rPr lang="zh-CN" altLang="en-US" sz="2600" b="1" dirty="0">
                <a:solidFill>
                  <a:srgbClr val="0000FF"/>
                </a:solidFill>
              </a:rPr>
              <a:t>越大； </a:t>
            </a:r>
            <a:endParaRPr lang="en-US" altLang="zh-CN" sz="26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1233" y="4873625"/>
            <a:ext cx="438774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0000FF"/>
                </a:solidFill>
              </a:rPr>
              <a:t>2</a:t>
            </a:r>
            <a:r>
              <a:rPr lang="zh-CN" altLang="en-US" sz="2600" b="1" dirty="0">
                <a:solidFill>
                  <a:srgbClr val="0000FF"/>
                </a:solidFill>
              </a:rPr>
              <a:t>、负载越大，</a:t>
            </a:r>
            <a:r>
              <a:rPr lang="en-US" altLang="zh-CN" sz="2600" b="1" dirty="0" err="1">
                <a:solidFill>
                  <a:srgbClr val="0000FF"/>
                </a:solidFill>
              </a:rPr>
              <a:t>Dloss</a:t>
            </a:r>
            <a:r>
              <a:rPr lang="zh-CN" altLang="en-US" sz="2600" b="1" dirty="0">
                <a:solidFill>
                  <a:srgbClr val="0000FF"/>
                </a:solidFill>
              </a:rPr>
              <a:t>越大； </a:t>
            </a:r>
            <a:endParaRPr lang="en-US" altLang="zh-CN" sz="2600" b="1" dirty="0">
              <a:solidFill>
                <a:srgbClr val="0000FF"/>
              </a:solidFill>
            </a:endParaRPr>
          </a:p>
        </p:txBody>
      </p:sp>
      <p:pic>
        <p:nvPicPr>
          <p:cNvPr id="7066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3645024"/>
            <a:ext cx="6720747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1" y="5855007"/>
            <a:ext cx="6720746" cy="73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6537177" y="846206"/>
            <a:ext cx="360039" cy="2775873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144688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整流二极管的换流情况</a:t>
            </a:r>
            <a:endParaRPr lang="zh-CN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0" y="836712"/>
            <a:ext cx="3796456" cy="174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096841"/>
              </p:ext>
            </p:extLst>
          </p:nvPr>
        </p:nvGraphicFramePr>
        <p:xfrm>
          <a:off x="4592960" y="726480"/>
          <a:ext cx="4766705" cy="3973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6" name="Visio" r:id="rId5" imgW="4060044" imgH="3380902" progId="Visio.Drawing.11">
                  <p:embed/>
                </p:oleObj>
              </mc:Choice>
              <mc:Fallback>
                <p:oleObj name="Visio" r:id="rId5" imgW="4060044" imgH="3380902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2960" y="726480"/>
                        <a:ext cx="4766705" cy="3973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76" y="4772446"/>
            <a:ext cx="3384376" cy="190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4445"/>
              </p:ext>
            </p:extLst>
          </p:nvPr>
        </p:nvGraphicFramePr>
        <p:xfrm>
          <a:off x="1280592" y="3586179"/>
          <a:ext cx="2232248" cy="3026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7" name="Visio" r:id="rId8" imgW="1549625" imgH="2107930" progId="Visio.Drawing.11">
                  <p:embed/>
                </p:oleObj>
              </mc:Choice>
              <mc:Fallback>
                <p:oleObj name="Visio" r:id="rId8" imgW="1549625" imgH="210793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592" y="3586179"/>
                        <a:ext cx="2232248" cy="30265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144688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仿真波形</a:t>
            </a:r>
            <a:endParaRPr lang="zh-CN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279949"/>
              </p:ext>
            </p:extLst>
          </p:nvPr>
        </p:nvGraphicFramePr>
        <p:xfrm>
          <a:off x="4520952" y="989087"/>
          <a:ext cx="5256584" cy="568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25" name="Visio" r:id="rId4" imgW="4672881" imgH="5054330" progId="Visio.Drawing.11">
                  <p:embed/>
                </p:oleObj>
              </mc:Choice>
              <mc:Fallback>
                <p:oleObj name="Visio" r:id="rId4" imgW="4672881" imgH="505433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0952" y="989087"/>
                        <a:ext cx="5256584" cy="56848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005790"/>
              </p:ext>
            </p:extLst>
          </p:nvPr>
        </p:nvGraphicFramePr>
        <p:xfrm>
          <a:off x="446063" y="943347"/>
          <a:ext cx="3397250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26" name="Visio" r:id="rId6" imgW="2716227" imgH="2368145" progId="Visio.Drawing.11">
                  <p:embed/>
                </p:oleObj>
              </mc:Choice>
              <mc:Fallback>
                <p:oleObj name="Visio" r:id="rId6" imgW="2716227" imgH="2368145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63" y="943347"/>
                        <a:ext cx="3397250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572000" y="1676400"/>
            <a:ext cx="935038" cy="35052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3962400" y="1828800"/>
          <a:ext cx="4953000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66" name="VISIO" r:id="rId4" imgW="3758040" imgH="2463120" progId="Visio.Drawing.5">
                  <p:embed/>
                </p:oleObj>
              </mc:Choice>
              <mc:Fallback>
                <p:oleObj name="VISIO" r:id="rId4" imgW="3758040" imgH="246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828800"/>
                        <a:ext cx="4953000" cy="323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3810000" y="1600200"/>
            <a:ext cx="0" cy="381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721191"/>
              </p:ext>
            </p:extLst>
          </p:nvPr>
        </p:nvGraphicFramePr>
        <p:xfrm>
          <a:off x="140676" y="3687199"/>
          <a:ext cx="3629025" cy="254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67" name="VISIO" r:id="rId6" imgW="2183400" imgH="1530720" progId="Visio.Drawing.6">
                  <p:embed/>
                </p:oleObj>
              </mc:Choice>
              <mc:Fallback>
                <p:oleObj name="VISIO" r:id="rId6" imgW="2183400" imgH="1530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76" y="3687199"/>
                        <a:ext cx="3629025" cy="254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260571" y="136029"/>
            <a:ext cx="632096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—RCD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箝位</a:t>
            </a:r>
            <a:endParaRPr lang="zh-CN" altLang="en-US" sz="3300" dirty="0"/>
          </a:p>
        </p:txBody>
      </p:sp>
      <p:graphicFrame>
        <p:nvGraphicFramePr>
          <p:cNvPr id="1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576999"/>
              </p:ext>
            </p:extLst>
          </p:nvPr>
        </p:nvGraphicFramePr>
        <p:xfrm>
          <a:off x="160757" y="1096639"/>
          <a:ext cx="3437969" cy="2044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68" name="VISIO" r:id="rId8" imgW="2613600" imgH="1553760" progId="Visio.Drawing.5">
                  <p:embed/>
                </p:oleObj>
              </mc:Choice>
              <mc:Fallback>
                <p:oleObj name="VISIO" r:id="rId8" imgW="2613600" imgH="155376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757" y="1096639"/>
                        <a:ext cx="3437969" cy="204432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下箭头 1"/>
          <p:cNvSpPr/>
          <p:nvPr/>
        </p:nvSpPr>
        <p:spPr>
          <a:xfrm>
            <a:off x="1307117" y="3276996"/>
            <a:ext cx="648071" cy="4022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510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917766"/>
              </p:ext>
            </p:extLst>
          </p:nvPr>
        </p:nvGraphicFramePr>
        <p:xfrm>
          <a:off x="3581834" y="977627"/>
          <a:ext cx="6324166" cy="5471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6" name="Visio" r:id="rId4" imgW="4942885" imgH="4275306" progId="Visio.Drawing.11">
                  <p:embed/>
                </p:oleObj>
              </mc:Choice>
              <mc:Fallback>
                <p:oleObj name="Visio" r:id="rId4" imgW="4942885" imgH="42753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834" y="977627"/>
                        <a:ext cx="6324166" cy="54711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824729"/>
              </p:ext>
            </p:extLst>
          </p:nvPr>
        </p:nvGraphicFramePr>
        <p:xfrm>
          <a:off x="128464" y="1412776"/>
          <a:ext cx="3397250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7" name="Visio" r:id="rId6" imgW="2716227" imgH="2368145" progId="Visio.Drawing.11">
                  <p:embed/>
                </p:oleObj>
              </mc:Choice>
              <mc:Fallback>
                <p:oleObj name="Visio" r:id="rId6" imgW="2716227" imgH="2368145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64" y="1412776"/>
                        <a:ext cx="3397250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144688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仿真波形</a:t>
            </a:r>
            <a:endParaRPr lang="zh-CN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144688" y="184577"/>
            <a:ext cx="684076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增加辅助电流源网络的</a:t>
            </a:r>
            <a:r>
              <a:rPr lang="en-US" altLang="zh-CN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ZVS PWM </a:t>
            </a:r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全桥变换器</a:t>
            </a:r>
            <a:endParaRPr lang="zh-CN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964368"/>
              </p:ext>
            </p:extLst>
          </p:nvPr>
        </p:nvGraphicFramePr>
        <p:xfrm>
          <a:off x="230038" y="1268760"/>
          <a:ext cx="4294239" cy="374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0" name="Visio" r:id="rId4" imgW="2716227" imgH="2368145" progId="Visio.Drawing.11">
                  <p:embed/>
                </p:oleObj>
              </mc:Choice>
              <mc:Fallback>
                <p:oleObj name="Visio" r:id="rId4" imgW="2716227" imgH="2368145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38" y="1268760"/>
                        <a:ext cx="4294239" cy="3744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754507"/>
              </p:ext>
            </p:extLst>
          </p:nvPr>
        </p:nvGraphicFramePr>
        <p:xfrm>
          <a:off x="4651126" y="936338"/>
          <a:ext cx="4976987" cy="414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1" name="Visio" r:id="rId6" imgW="4060044" imgH="3380902" progId="Visio.Drawing.11">
                  <p:embed/>
                </p:oleObj>
              </mc:Choice>
              <mc:Fallback>
                <p:oleObj name="Visio" r:id="rId6" imgW="4060044" imgH="3380902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126" y="936338"/>
                        <a:ext cx="4976987" cy="4148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819987" y="4913943"/>
            <a:ext cx="633670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滞后桥臂实现</a:t>
            </a:r>
            <a:r>
              <a:rPr lang="en-US" altLang="zh-CN" sz="3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ZVS</a:t>
            </a:r>
            <a:r>
              <a:rPr lang="zh-CN" altLang="en-US" sz="3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比较困难！</a:t>
            </a:r>
            <a:endParaRPr lang="zh-CN" altLang="en-US" sz="3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31369" y="5764606"/>
            <a:ext cx="633670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如何容易实现</a:t>
            </a:r>
            <a:r>
              <a:rPr lang="en-US" altLang="zh-CN" sz="3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ZVS</a:t>
            </a:r>
            <a:r>
              <a:rPr lang="zh-CN" altLang="en-US" sz="33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？</a:t>
            </a:r>
            <a:endParaRPr lang="zh-CN" altLang="en-US" sz="3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144688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辅助</a:t>
            </a:r>
            <a:r>
              <a:rPr lang="zh-CN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电流源</a:t>
            </a:r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网络</a:t>
            </a:r>
            <a:endParaRPr lang="zh-CN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433567"/>
              </p:ext>
            </p:extLst>
          </p:nvPr>
        </p:nvGraphicFramePr>
        <p:xfrm>
          <a:off x="26594" y="1556792"/>
          <a:ext cx="4421598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6" name="Visio" r:id="rId4" imgW="2116876" imgH="1343498" progId="Visio.Drawing.11">
                  <p:embed/>
                </p:oleObj>
              </mc:Choice>
              <mc:Fallback>
                <p:oleObj name="Visio" r:id="rId4" imgW="2116876" imgH="134349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4" y="1556792"/>
                        <a:ext cx="4421598" cy="280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131984"/>
              </p:ext>
            </p:extLst>
          </p:nvPr>
        </p:nvGraphicFramePr>
        <p:xfrm>
          <a:off x="5097017" y="1340768"/>
          <a:ext cx="4689648" cy="321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7" name="Visio" r:id="rId6" imgW="4006906" imgH="2748874" progId="Visio.Drawing.11">
                  <p:embed/>
                </p:oleObj>
              </mc:Choice>
              <mc:Fallback>
                <p:oleObj name="Visio" r:id="rId6" imgW="4006906" imgH="274887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017" y="1340768"/>
                        <a:ext cx="4689648" cy="32192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942351"/>
              </p:ext>
            </p:extLst>
          </p:nvPr>
        </p:nvGraphicFramePr>
        <p:xfrm>
          <a:off x="128464" y="1124744"/>
          <a:ext cx="2815445" cy="1786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5" name="Visio" r:id="rId4" imgW="2116876" imgH="1343498" progId="Visio.Drawing.11">
                  <p:embed/>
                </p:oleObj>
              </mc:Choice>
              <mc:Fallback>
                <p:oleObj name="Visio" r:id="rId4" imgW="2116876" imgH="134349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64" y="1124744"/>
                        <a:ext cx="2815445" cy="1786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743558"/>
              </p:ext>
            </p:extLst>
          </p:nvPr>
        </p:nvGraphicFramePr>
        <p:xfrm>
          <a:off x="3224808" y="1124744"/>
          <a:ext cx="2815445" cy="1795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6" name="Visio" r:id="rId6" imgW="2116876" imgH="1349983" progId="Visio.Drawing.11">
                  <p:embed/>
                </p:oleObj>
              </mc:Choice>
              <mc:Fallback>
                <p:oleObj name="Visio" r:id="rId6" imgW="2116876" imgH="1349983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4808" y="1124744"/>
                        <a:ext cx="2815445" cy="17954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99461"/>
              </p:ext>
            </p:extLst>
          </p:nvPr>
        </p:nvGraphicFramePr>
        <p:xfrm>
          <a:off x="6177136" y="1124744"/>
          <a:ext cx="2815445" cy="186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7" name="Visio" r:id="rId8" imgW="2116876" imgH="1401053" progId="Visio.Drawing.11">
                  <p:embed/>
                </p:oleObj>
              </mc:Choice>
              <mc:Fallback>
                <p:oleObj name="Visio" r:id="rId8" imgW="2116876" imgH="1401053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136" y="1124744"/>
                        <a:ext cx="2815445" cy="186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496181"/>
              </p:ext>
            </p:extLst>
          </p:nvPr>
        </p:nvGraphicFramePr>
        <p:xfrm>
          <a:off x="6177136" y="3073683"/>
          <a:ext cx="2815445" cy="1795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8" name="Visio" r:id="rId10" imgW="2116876" imgH="1349983" progId="Visio.Drawing.11">
                  <p:embed/>
                </p:oleObj>
              </mc:Choice>
              <mc:Fallback>
                <p:oleObj name="Visio" r:id="rId10" imgW="2116876" imgH="1349983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136" y="3073683"/>
                        <a:ext cx="2815445" cy="17954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21976"/>
              </p:ext>
            </p:extLst>
          </p:nvPr>
        </p:nvGraphicFramePr>
        <p:xfrm>
          <a:off x="6177136" y="4941168"/>
          <a:ext cx="2815445" cy="1795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9" name="Visio" r:id="rId12" imgW="2116876" imgH="1349983" progId="Visio.Drawing.11">
                  <p:embed/>
                </p:oleObj>
              </mc:Choice>
              <mc:Fallback>
                <p:oleObj name="Visio" r:id="rId12" imgW="2116876" imgH="1349983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136" y="4941168"/>
                        <a:ext cx="2815445" cy="17954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540528"/>
              </p:ext>
            </p:extLst>
          </p:nvPr>
        </p:nvGraphicFramePr>
        <p:xfrm>
          <a:off x="586458" y="3284984"/>
          <a:ext cx="4654574" cy="3195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70" name="Visio" r:id="rId14" imgW="4006906" imgH="2748874" progId="Visio.Drawing.11">
                  <p:embed/>
                </p:oleObj>
              </mc:Choice>
              <mc:Fallback>
                <p:oleObj name="Visio" r:id="rId14" imgW="4006906" imgH="2748874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58" y="3284984"/>
                        <a:ext cx="4654574" cy="3195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2144688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辅助</a:t>
            </a:r>
            <a:r>
              <a:rPr lang="zh-CN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电流源</a:t>
            </a:r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网络</a:t>
            </a:r>
            <a:endParaRPr lang="zh-CN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4548" y="3481223"/>
            <a:ext cx="360039" cy="2775873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44587" y="3481222"/>
            <a:ext cx="202389" cy="2775873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446976" y="3481222"/>
            <a:ext cx="118069" cy="2775873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567946" y="3481222"/>
            <a:ext cx="199488" cy="2775873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767433" y="3481222"/>
            <a:ext cx="337671" cy="2775873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144688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其它辅助电源源网络</a:t>
            </a:r>
            <a:endParaRPr lang="zh-CN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9" y="960611"/>
            <a:ext cx="3752377" cy="299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001253"/>
            <a:ext cx="3870960" cy="2951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755" y="4152900"/>
            <a:ext cx="5419424" cy="215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3296816" y="1001707"/>
            <a:ext cx="1016190" cy="1563198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368784" y="1361134"/>
            <a:ext cx="1175255" cy="1131762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144688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其它辅助电源源网络</a:t>
            </a:r>
            <a:endParaRPr lang="zh-CN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60611"/>
            <a:ext cx="445985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28" y="3066276"/>
            <a:ext cx="4732542" cy="3441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5817096" y="3035210"/>
            <a:ext cx="144016" cy="3418126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144688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其它辅助电源源网络</a:t>
            </a:r>
            <a:endParaRPr lang="zh-CN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933521"/>
            <a:ext cx="4282475" cy="348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2974640"/>
            <a:ext cx="5218910" cy="333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ZCS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869858"/>
            <a:ext cx="3522886" cy="3158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60611"/>
            <a:ext cx="3744416" cy="306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7" y="4394203"/>
            <a:ext cx="3081567" cy="187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07" y="4394202"/>
            <a:ext cx="3081569" cy="1873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67" y="4394203"/>
            <a:ext cx="3081569" cy="1873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2" y="805868"/>
            <a:ext cx="3653192" cy="2208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ZCS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47629"/>
            <a:ext cx="3888432" cy="393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3298506"/>
            <a:ext cx="3857731" cy="336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52" y="869854"/>
            <a:ext cx="3276364" cy="296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72" y="898198"/>
            <a:ext cx="3276364" cy="296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3803618"/>
            <a:ext cx="3276364" cy="296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6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72" y="3874293"/>
            <a:ext cx="3276364" cy="296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ZCS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340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5507038" y="1676400"/>
            <a:ext cx="244475" cy="35052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3962400" y="1828800"/>
          <a:ext cx="4953000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8" name="VISIO" r:id="rId4" imgW="3758040" imgH="2463120" progId="Visio.Drawing.5">
                  <p:embed/>
                </p:oleObj>
              </mc:Choice>
              <mc:Fallback>
                <p:oleObj name="VISIO" r:id="rId4" imgW="3758040" imgH="246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828800"/>
                        <a:ext cx="4953000" cy="323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3810000" y="1600200"/>
            <a:ext cx="0" cy="381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" name="Object 9"/>
          <p:cNvGraphicFramePr>
            <a:graphicFrameLocks noChangeAspect="1"/>
          </p:cNvGraphicFramePr>
          <p:nvPr/>
        </p:nvGraphicFramePr>
        <p:xfrm>
          <a:off x="0" y="2133600"/>
          <a:ext cx="3851275" cy="249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9" name="VISIO" r:id="rId6" imgW="2322360" imgH="1501920" progId="Visio.Drawing.5">
                  <p:embed/>
                </p:oleObj>
              </mc:Choice>
              <mc:Fallback>
                <p:oleObj name="VISIO" r:id="rId6" imgW="2322360" imgH="15019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133600"/>
                        <a:ext cx="3851275" cy="249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260571" y="136029"/>
            <a:ext cx="632096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—RCD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箝位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4239510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ZCS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" y="1345466"/>
            <a:ext cx="4727700" cy="351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116620"/>
            <a:ext cx="4519125" cy="4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ZCS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1484784"/>
            <a:ext cx="4244488" cy="3189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134" y="1296077"/>
            <a:ext cx="528040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90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ZCS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8" y="1384280"/>
            <a:ext cx="4553888" cy="3432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300" y="1700808"/>
            <a:ext cx="4797225" cy="25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60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ZCS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9" y="1166147"/>
            <a:ext cx="4746027" cy="31989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24" y="958025"/>
            <a:ext cx="3600400" cy="584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90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43" y="1716964"/>
            <a:ext cx="4715014" cy="329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ZCS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719519"/>
            <a:ext cx="4341456" cy="363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85</a:t>
            </a:fld>
            <a:endParaRPr lang="en-US" altLang="zh-CN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802436"/>
            <a:ext cx="4895708" cy="2994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1819853"/>
            <a:ext cx="4464496" cy="468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rgbClr val="FF0000"/>
                </a:solidFill>
              </a:rPr>
              <a:t>移相控制</a:t>
            </a:r>
            <a:r>
              <a:rPr lang="en-US" altLang="zh-CN" sz="2500" dirty="0" smtClean="0">
                <a:solidFill>
                  <a:srgbClr val="FF0000"/>
                </a:solidFill>
              </a:rPr>
              <a:t>ZCS PWM </a:t>
            </a:r>
            <a:r>
              <a:rPr lang="zh-CN" altLang="en-US" sz="2500" dirty="0" smtClean="0">
                <a:solidFill>
                  <a:srgbClr val="FF0000"/>
                </a:solidFill>
              </a:rPr>
              <a:t>全桥变换器工作原理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86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00" dirty="0" err="1" smtClean="0">
                <a:solidFill>
                  <a:srgbClr val="FF0000"/>
                </a:solidFill>
              </a:rPr>
              <a:t>Flyback</a:t>
            </a:r>
            <a:r>
              <a:rPr lang="en-US" altLang="zh-CN" sz="2500" dirty="0" smtClean="0">
                <a:solidFill>
                  <a:srgbClr val="FF0000"/>
                </a:solidFill>
              </a:rPr>
              <a:t> (</a:t>
            </a:r>
            <a:r>
              <a:rPr lang="zh-CN" altLang="en-US" sz="2500" dirty="0" smtClean="0">
                <a:solidFill>
                  <a:srgbClr val="FF0000"/>
                </a:solidFill>
              </a:rPr>
              <a:t>反激</a:t>
            </a:r>
            <a:r>
              <a:rPr lang="en-US" altLang="zh-CN" sz="2500" dirty="0" smtClean="0">
                <a:solidFill>
                  <a:srgbClr val="FF0000"/>
                </a:solidFill>
              </a:rPr>
              <a:t>) </a:t>
            </a:r>
            <a:r>
              <a:rPr lang="zh-CN" altLang="en-US" sz="2500" dirty="0" smtClean="0">
                <a:solidFill>
                  <a:srgbClr val="FF0000"/>
                </a:solidFill>
              </a:rPr>
              <a:t>变换器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960611"/>
            <a:ext cx="5040560" cy="3842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84425" y="4965268"/>
            <a:ext cx="87849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工作原理：</a:t>
            </a:r>
            <a:endParaRPr lang="en-US" altLang="zh-CN" sz="2200" b="1" dirty="0" smtClean="0">
              <a:solidFill>
                <a:srgbClr val="0000FF"/>
              </a:solidFill>
              <a:latin typeface="华文仿宋" pitchFamily="2" charset="-122"/>
              <a:ea typeface="华文仿宋" pitchFamily="2" charset="-122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a</a:t>
            </a:r>
            <a:r>
              <a:rPr lang="en-US" altLang="zh-CN" b="1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.</a:t>
            </a:r>
            <a:r>
              <a:rPr lang="zh-CN" altLang="en-US" b="1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当开关管导通时，变压器原边电感电流开始上升，此时由于次级同名端的关系，输出二极管截止，变压器储存能量，负载由输出电容提供能量</a:t>
            </a:r>
            <a:r>
              <a:rPr lang="zh-CN" altLang="en-US" b="1" dirty="0" smtClean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。</a:t>
            </a:r>
            <a:endParaRPr lang="en-US" altLang="zh-CN" b="1" dirty="0" smtClean="0">
              <a:solidFill>
                <a:srgbClr val="0000FF"/>
              </a:solidFill>
              <a:latin typeface="华文仿宋" pitchFamily="2" charset="-122"/>
              <a:ea typeface="华文仿宋" pitchFamily="2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 </a:t>
            </a:r>
            <a:br>
              <a:rPr lang="zh-CN" altLang="en-US" b="1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</a:br>
            <a:r>
              <a:rPr lang="en-US" altLang="zh-CN" b="1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b.</a:t>
            </a:r>
            <a:r>
              <a:rPr lang="zh-CN" altLang="en-US" b="1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当开关管截止时，变压器原边电感感应电压反向，此时输出二极管导通，变压器中的能量经由输出二极管向负载供电，同时对电容充电，补充刚刚损失的能量。</a:t>
            </a:r>
          </a:p>
        </p:txBody>
      </p:sp>
      <p:sp>
        <p:nvSpPr>
          <p:cNvPr id="9" name="矩形 8"/>
          <p:cNvSpPr/>
          <p:nvPr/>
        </p:nvSpPr>
        <p:spPr>
          <a:xfrm>
            <a:off x="4038104" y="3140968"/>
            <a:ext cx="495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在反激电路中，输出变压器</a:t>
            </a:r>
            <a:r>
              <a:rPr lang="en-US" altLang="zh-CN" b="1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T</a:t>
            </a:r>
            <a:r>
              <a:rPr lang="zh-CN" altLang="en-US" b="1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除了实现电隔离和电压匹配之外，还有储存能量的作用，前者是变压器的属性，后者是电感的属性，因此有人称其为电感变压器</a:t>
            </a:r>
          </a:p>
        </p:txBody>
      </p:sp>
    </p:spTree>
    <p:extLst>
      <p:ext uri="{BB962C8B-B14F-4D97-AF65-F5344CB8AC3E}">
        <p14:creationId xmlns:p14="http://schemas.microsoft.com/office/powerpoint/2010/main" val="2123229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87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00" dirty="0" err="1" smtClean="0">
                <a:solidFill>
                  <a:srgbClr val="FF0000"/>
                </a:solidFill>
              </a:rPr>
              <a:t>Flyback</a:t>
            </a:r>
            <a:r>
              <a:rPr lang="en-US" altLang="zh-CN" sz="2500" dirty="0" smtClean="0">
                <a:solidFill>
                  <a:srgbClr val="FF0000"/>
                </a:solidFill>
              </a:rPr>
              <a:t> (</a:t>
            </a:r>
            <a:r>
              <a:rPr lang="zh-CN" altLang="en-US" sz="2500" dirty="0" smtClean="0">
                <a:solidFill>
                  <a:srgbClr val="FF0000"/>
                </a:solidFill>
              </a:rPr>
              <a:t>反激</a:t>
            </a:r>
            <a:r>
              <a:rPr lang="en-US" altLang="zh-CN" sz="2500" dirty="0" smtClean="0">
                <a:solidFill>
                  <a:srgbClr val="FF0000"/>
                </a:solidFill>
              </a:rPr>
              <a:t>) </a:t>
            </a:r>
            <a:r>
              <a:rPr lang="zh-CN" altLang="en-US" sz="2500" dirty="0" smtClean="0">
                <a:solidFill>
                  <a:srgbClr val="FF0000"/>
                </a:solidFill>
              </a:rPr>
              <a:t>变换器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4" y="770525"/>
            <a:ext cx="261937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42" y="1872828"/>
            <a:ext cx="13620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764704"/>
            <a:ext cx="27146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764704"/>
            <a:ext cx="2752725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576736" y="2276872"/>
            <a:ext cx="7329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Flyback</a:t>
            </a:r>
            <a:r>
              <a:rPr lang="zh-CN" altLang="en-US" dirty="0"/>
              <a:t>的工作模式</a:t>
            </a:r>
            <a:r>
              <a:rPr lang="en-US" altLang="zh-CN" dirty="0"/>
              <a:t>: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DCM(discontinuous </a:t>
            </a:r>
            <a:r>
              <a:rPr lang="en-US" altLang="zh-CN" dirty="0"/>
              <a:t>current </a:t>
            </a:r>
            <a:r>
              <a:rPr lang="en-US" altLang="zh-CN" dirty="0" smtClean="0"/>
              <a:t>mode)   CCM(continuous </a:t>
            </a:r>
            <a:r>
              <a:rPr lang="en-US" altLang="zh-CN" dirty="0"/>
              <a:t>current mode) </a:t>
            </a:r>
            <a:br>
              <a:rPr lang="en-US" altLang="zh-CN" dirty="0"/>
            </a:br>
            <a:r>
              <a:rPr lang="zh-CN" altLang="en-US" dirty="0"/>
              <a:t>根据次级电流是否有降到零，反激可以分为</a:t>
            </a:r>
            <a:r>
              <a:rPr lang="en-US" altLang="zh-CN" dirty="0"/>
              <a:t>DCM</a:t>
            </a:r>
            <a:r>
              <a:rPr lang="zh-CN" altLang="en-US" dirty="0"/>
              <a:t>和</a:t>
            </a:r>
            <a:r>
              <a:rPr lang="en-US" altLang="zh-CN" dirty="0"/>
              <a:t>CCM</a:t>
            </a:r>
            <a:r>
              <a:rPr lang="zh-CN" altLang="en-US" dirty="0"/>
              <a:t>两种工作模式。</a:t>
            </a:r>
          </a:p>
        </p:txBody>
      </p:sp>
      <p:pic>
        <p:nvPicPr>
          <p:cNvPr id="1034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61" y="3149203"/>
            <a:ext cx="447675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98" y="3200202"/>
            <a:ext cx="435292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2034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88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00" dirty="0" err="1" smtClean="0">
                <a:solidFill>
                  <a:srgbClr val="FF0000"/>
                </a:solidFill>
              </a:rPr>
              <a:t>Flyback</a:t>
            </a:r>
            <a:r>
              <a:rPr lang="en-US" altLang="zh-CN" sz="2500" dirty="0" smtClean="0">
                <a:solidFill>
                  <a:srgbClr val="FF0000"/>
                </a:solidFill>
              </a:rPr>
              <a:t> (</a:t>
            </a:r>
            <a:r>
              <a:rPr lang="zh-CN" altLang="en-US" sz="2500" dirty="0" smtClean="0">
                <a:solidFill>
                  <a:srgbClr val="FF0000"/>
                </a:solidFill>
              </a:rPr>
              <a:t>反激</a:t>
            </a:r>
            <a:r>
              <a:rPr lang="en-US" altLang="zh-CN" sz="2500" dirty="0" smtClean="0">
                <a:solidFill>
                  <a:srgbClr val="FF0000"/>
                </a:solidFill>
              </a:rPr>
              <a:t>) </a:t>
            </a:r>
            <a:r>
              <a:rPr lang="zh-CN" altLang="en-US" sz="2500" dirty="0" smtClean="0">
                <a:solidFill>
                  <a:srgbClr val="FF0000"/>
                </a:solidFill>
              </a:rPr>
              <a:t>变换器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58" y="982066"/>
            <a:ext cx="3687714" cy="2726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982066"/>
            <a:ext cx="4180879" cy="3177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8" y="4074497"/>
            <a:ext cx="4088160" cy="228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4218513"/>
            <a:ext cx="3892847" cy="200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539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89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00" dirty="0" err="1" smtClean="0">
                <a:solidFill>
                  <a:srgbClr val="FF0000"/>
                </a:solidFill>
              </a:rPr>
              <a:t>Flyback</a:t>
            </a:r>
            <a:r>
              <a:rPr lang="en-US" altLang="zh-CN" sz="2500" dirty="0" smtClean="0">
                <a:solidFill>
                  <a:srgbClr val="FF0000"/>
                </a:solidFill>
              </a:rPr>
              <a:t> (</a:t>
            </a:r>
            <a:r>
              <a:rPr lang="zh-CN" altLang="en-US" sz="2500" dirty="0" smtClean="0">
                <a:solidFill>
                  <a:srgbClr val="FF0000"/>
                </a:solidFill>
              </a:rPr>
              <a:t>反激</a:t>
            </a:r>
            <a:r>
              <a:rPr lang="en-US" altLang="zh-CN" sz="2500" dirty="0" smtClean="0">
                <a:solidFill>
                  <a:srgbClr val="FF0000"/>
                </a:solidFill>
              </a:rPr>
              <a:t>) </a:t>
            </a:r>
            <a:r>
              <a:rPr lang="zh-CN" altLang="en-US" sz="2500" dirty="0" smtClean="0">
                <a:solidFill>
                  <a:srgbClr val="FF0000"/>
                </a:solidFill>
              </a:rPr>
              <a:t>变换器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904999"/>
            <a:ext cx="3229719" cy="255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934963"/>
            <a:ext cx="3778110" cy="287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3783955"/>
            <a:ext cx="34099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93" y="3813820"/>
            <a:ext cx="33909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60" y="5045372"/>
            <a:ext cx="341947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360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12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0" y="2209800"/>
          <a:ext cx="3851275" cy="249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2" name="VISIO" r:id="rId4" imgW="2322360" imgH="1501920" progId="Visio.Drawing.5">
                  <p:embed/>
                </p:oleObj>
              </mc:Choice>
              <mc:Fallback>
                <p:oleObj name="VISIO" r:id="rId4" imgW="2322360" imgH="15019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09800"/>
                        <a:ext cx="3851275" cy="249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751513" y="1676400"/>
            <a:ext cx="360362" cy="3505200"/>
          </a:xfrm>
          <a:prstGeom prst="rect">
            <a:avLst/>
          </a:prstGeom>
          <a:solidFill>
            <a:srgbClr val="FDFD3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3962400" y="1828800"/>
          <a:ext cx="4953000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3" name="VISIO" r:id="rId6" imgW="3758040" imgH="2463120" progId="Visio.Drawing.5">
                  <p:embed/>
                </p:oleObj>
              </mc:Choice>
              <mc:Fallback>
                <p:oleObj name="VISIO" r:id="rId6" imgW="3758040" imgH="246312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828800"/>
                        <a:ext cx="4953000" cy="323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3810000" y="1600200"/>
            <a:ext cx="0" cy="381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60571" y="136029"/>
            <a:ext cx="632096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正激变换器磁复位方法</a:t>
            </a:r>
            <a:r>
              <a:rPr lang="en-US" altLang="zh-CN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—RCD</a:t>
            </a:r>
            <a:r>
              <a:rPr lang="zh-CN" altLang="en-US" sz="3300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箝位</a:t>
            </a:r>
            <a:endParaRPr lang="zh-CN" altLang="en-US" sz="3300" dirty="0"/>
          </a:p>
        </p:txBody>
      </p:sp>
    </p:spTree>
    <p:extLst>
      <p:ext uri="{BB962C8B-B14F-4D97-AF65-F5344CB8AC3E}">
        <p14:creationId xmlns:p14="http://schemas.microsoft.com/office/powerpoint/2010/main" val="4239510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90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00" dirty="0" err="1" smtClean="0">
                <a:solidFill>
                  <a:srgbClr val="FF0000"/>
                </a:solidFill>
              </a:rPr>
              <a:t>Flyback</a:t>
            </a:r>
            <a:r>
              <a:rPr lang="en-US" altLang="zh-CN" sz="2500" dirty="0" smtClean="0">
                <a:solidFill>
                  <a:srgbClr val="FF0000"/>
                </a:solidFill>
              </a:rPr>
              <a:t> (</a:t>
            </a:r>
            <a:r>
              <a:rPr lang="zh-CN" altLang="en-US" sz="2500" dirty="0" smtClean="0">
                <a:solidFill>
                  <a:srgbClr val="FF0000"/>
                </a:solidFill>
              </a:rPr>
              <a:t>反激</a:t>
            </a:r>
            <a:r>
              <a:rPr lang="en-US" altLang="zh-CN" sz="2500" dirty="0" smtClean="0">
                <a:solidFill>
                  <a:srgbClr val="FF0000"/>
                </a:solidFill>
              </a:rPr>
              <a:t>) </a:t>
            </a:r>
            <a:r>
              <a:rPr lang="zh-CN" altLang="en-US" sz="2500" dirty="0" smtClean="0">
                <a:solidFill>
                  <a:srgbClr val="FF0000"/>
                </a:solidFill>
              </a:rPr>
              <a:t>变换器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887486"/>
            <a:ext cx="7632848" cy="414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360712" y="5046165"/>
            <a:ext cx="4953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波形震荡的来源：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1</a:t>
            </a:r>
            <a:r>
              <a:rPr lang="zh-CN" altLang="en-US" dirty="0"/>
              <a:t>）开关管关断时的震荡来源于漏感；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2</a:t>
            </a:r>
            <a:r>
              <a:rPr lang="zh-CN" altLang="en-US" dirty="0"/>
              <a:t>）断续时的震荡，主要原边电感</a:t>
            </a:r>
            <a:r>
              <a:rPr lang="zh-CN" altLang="en-US" dirty="0" smtClean="0"/>
              <a:t>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5360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校徽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44624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91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60712" y="184577"/>
            <a:ext cx="63367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00" dirty="0" err="1" smtClean="0">
                <a:solidFill>
                  <a:srgbClr val="FF0000"/>
                </a:solidFill>
              </a:rPr>
              <a:t>Flyback</a:t>
            </a:r>
            <a:r>
              <a:rPr lang="en-US" altLang="zh-CN" sz="2500" dirty="0" smtClean="0">
                <a:solidFill>
                  <a:srgbClr val="FF0000"/>
                </a:solidFill>
              </a:rPr>
              <a:t> (</a:t>
            </a:r>
            <a:r>
              <a:rPr lang="zh-CN" altLang="en-US" sz="2500" dirty="0" smtClean="0">
                <a:solidFill>
                  <a:srgbClr val="FF0000"/>
                </a:solidFill>
              </a:rPr>
              <a:t>反激</a:t>
            </a:r>
            <a:r>
              <a:rPr lang="en-US" altLang="zh-CN" sz="2500" dirty="0" smtClean="0">
                <a:solidFill>
                  <a:srgbClr val="FF0000"/>
                </a:solidFill>
              </a:rPr>
              <a:t>) </a:t>
            </a:r>
            <a:r>
              <a:rPr lang="zh-CN" altLang="en-US" sz="2500" dirty="0" smtClean="0">
                <a:solidFill>
                  <a:srgbClr val="FF0000"/>
                </a:solidFill>
              </a:rPr>
              <a:t>变换器</a:t>
            </a:r>
            <a:endParaRPr lang="zh-CN" altLang="en-US" sz="2500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64568" y="692696"/>
            <a:ext cx="871296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986259"/>
            <a:ext cx="6768752" cy="521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360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82402" y="2492896"/>
            <a:ext cx="274786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6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谢 谢！</a:t>
            </a:r>
            <a:endParaRPr lang="zh-CN" altLang="en-US" sz="6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71911" y="5472748"/>
            <a:ext cx="6609481" cy="105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kumimoji="1" lang="zh-CN" altLang="en-US" sz="2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报告人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：陈 武             办公室：动力楼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314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室</a:t>
            </a:r>
            <a:endParaRPr kumimoji="1" lang="en-US" altLang="zh-CN" sz="24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kumimoji="1" lang="en-US" altLang="zh-CN" sz="2400" b="1" dirty="0" smtClean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hlinkClick r:id="rId2"/>
              </a:rPr>
              <a:t>chenwu@seu.edu.cn</a:t>
            </a:r>
            <a:endParaRPr kumimoji="1" lang="zh-CN" altLang="en-US" sz="24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7" name="Picture 2" descr="C:\Users\ibm\Desktop\imag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1661796"/>
            <a:ext cx="3672408" cy="327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36A5C0-165E-4D80-A991-2053F2CB34F7}" type="slidenum">
              <a:rPr lang="en-US" altLang="zh-CN" smtClean="0"/>
              <a:pPr>
                <a:defRPr/>
              </a:pPr>
              <a:t>92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修改3">
  <a:themeElements>
    <a:clrScheme name="1_修改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修改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ea typeface="华文中宋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ea typeface="华文中宋" pitchFamily="2" charset="-122"/>
          </a:defRPr>
        </a:defPPr>
      </a:lstStyle>
    </a:lnDef>
  </a:objectDefaults>
  <a:extraClrSchemeLst>
    <a:extraClrScheme>
      <a:clrScheme name="1_修改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修改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修改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修改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修改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修改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修改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修改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修改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修改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修改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修改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10288</TotalTime>
  <Words>1952</Words>
  <Application>Microsoft Office PowerPoint</Application>
  <PresentationFormat>A4 纸张(210x297 毫米)</PresentationFormat>
  <Paragraphs>351</Paragraphs>
  <Slides>92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92</vt:i4>
      </vt:variant>
    </vt:vector>
  </HeadingPairs>
  <TitlesOfParts>
    <vt:vector size="110" baseType="lpstr">
      <vt:lpstr>等线</vt:lpstr>
      <vt:lpstr>黑体</vt:lpstr>
      <vt:lpstr>华文仿宋</vt:lpstr>
      <vt:lpstr>华文行楷</vt:lpstr>
      <vt:lpstr>华文楷体</vt:lpstr>
      <vt:lpstr>华文中宋</vt:lpstr>
      <vt:lpstr>楷体</vt:lpstr>
      <vt:lpstr>宋体</vt:lpstr>
      <vt:lpstr>微软雅黑</vt:lpstr>
      <vt:lpstr>Arial</vt:lpstr>
      <vt:lpstr>Calibri</vt:lpstr>
      <vt:lpstr>Times New Roman</vt:lpstr>
      <vt:lpstr>Wingdings</vt:lpstr>
      <vt:lpstr>1_修改3</vt:lpstr>
      <vt:lpstr>Office 主题​​</vt:lpstr>
      <vt:lpstr>VISIO</vt:lpstr>
      <vt:lpstr>Visio</vt:lpstr>
      <vt:lpstr>Microsoft Visio 2003-2010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MC SYSTEM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zhangjinsong</dc:creator>
  <cp:lastModifiedBy>chenwu</cp:lastModifiedBy>
  <cp:revision>1235</cp:revision>
  <dcterms:created xsi:type="dcterms:W3CDTF">2006-04-13T02:47:19Z</dcterms:created>
  <dcterms:modified xsi:type="dcterms:W3CDTF">2019-09-26T08:45:44Z</dcterms:modified>
</cp:coreProperties>
</file>